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 id="2147483653" r:id="rId5"/>
    <p:sldMasterId id="2147483919" r:id="rId6"/>
    <p:sldMasterId id="2147483946" r:id="rId7"/>
    <p:sldMasterId id="2147483964" r:id="rId8"/>
    <p:sldMasterId id="2147483982" r:id="rId9"/>
  </p:sldMasterIdLst>
  <p:notesMasterIdLst>
    <p:notesMasterId r:id="rId70"/>
  </p:notesMasterIdLst>
  <p:handoutMasterIdLst>
    <p:handoutMasterId r:id="rId71"/>
  </p:handoutMasterIdLst>
  <p:sldIdLst>
    <p:sldId id="1499" r:id="rId10"/>
    <p:sldId id="1571" r:id="rId11"/>
    <p:sldId id="1570" r:id="rId12"/>
    <p:sldId id="372" r:id="rId13"/>
    <p:sldId id="1560" r:id="rId14"/>
    <p:sldId id="1561" r:id="rId15"/>
    <p:sldId id="1554" r:id="rId16"/>
    <p:sldId id="1099" r:id="rId17"/>
    <p:sldId id="1543" r:id="rId18"/>
    <p:sldId id="1544" r:id="rId19"/>
    <p:sldId id="1563" r:id="rId20"/>
    <p:sldId id="1564" r:id="rId21"/>
    <p:sldId id="1545" r:id="rId22"/>
    <p:sldId id="1546" r:id="rId23"/>
    <p:sldId id="383" r:id="rId24"/>
    <p:sldId id="384" r:id="rId25"/>
    <p:sldId id="385" r:id="rId26"/>
    <p:sldId id="386" r:id="rId27"/>
    <p:sldId id="387" r:id="rId28"/>
    <p:sldId id="390" r:id="rId29"/>
    <p:sldId id="391" r:id="rId30"/>
    <p:sldId id="1109" r:id="rId31"/>
    <p:sldId id="1572" r:id="rId32"/>
    <p:sldId id="1567" r:id="rId33"/>
    <p:sldId id="1568" r:id="rId34"/>
    <p:sldId id="1573" r:id="rId35"/>
    <p:sldId id="1547" r:id="rId36"/>
    <p:sldId id="1548" r:id="rId37"/>
    <p:sldId id="706" r:id="rId38"/>
    <p:sldId id="398" r:id="rId39"/>
    <p:sldId id="1510" r:id="rId40"/>
    <p:sldId id="399" r:id="rId41"/>
    <p:sldId id="401" r:id="rId42"/>
    <p:sldId id="402" r:id="rId43"/>
    <p:sldId id="1500" r:id="rId44"/>
    <p:sldId id="1501" r:id="rId45"/>
    <p:sldId id="1508" r:id="rId46"/>
    <p:sldId id="1511" r:id="rId47"/>
    <p:sldId id="1502" r:id="rId48"/>
    <p:sldId id="1569" r:id="rId49"/>
    <p:sldId id="1562" r:id="rId50"/>
    <p:sldId id="1503" r:id="rId51"/>
    <p:sldId id="424" r:id="rId52"/>
    <p:sldId id="315" r:id="rId53"/>
    <p:sldId id="1556" r:id="rId54"/>
    <p:sldId id="1575" r:id="rId55"/>
    <p:sldId id="1557" r:id="rId56"/>
    <p:sldId id="1576" r:id="rId57"/>
    <p:sldId id="296" r:id="rId58"/>
    <p:sldId id="1504" r:id="rId59"/>
    <p:sldId id="1539" r:id="rId60"/>
    <p:sldId id="1513" r:id="rId61"/>
    <p:sldId id="1540" r:id="rId62"/>
    <p:sldId id="1512" r:id="rId63"/>
    <p:sldId id="407" r:id="rId64"/>
    <p:sldId id="408" r:id="rId65"/>
    <p:sldId id="411" r:id="rId66"/>
    <p:sldId id="427" r:id="rId67"/>
    <p:sldId id="1084" r:id="rId68"/>
    <p:sldId id="428" r:id="rId69"/>
  </p:sldIdLst>
  <p:sldSz cx="9144000" cy="6858000" type="screen4x3"/>
  <p:notesSz cx="7010400" cy="9236075"/>
  <p:custDataLst>
    <p:tags r:id="rId72"/>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Uadm"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66FF"/>
    <a:srgbClr val="7B4185"/>
    <a:srgbClr val="5D7413"/>
    <a:srgbClr val="D78E0C"/>
    <a:srgbClr val="D6D3BC"/>
    <a:srgbClr val="DEDBC8"/>
    <a:srgbClr val="F32518"/>
    <a:srgbClr val="3A459A"/>
    <a:srgbClr val="293392"/>
    <a:srgbClr val="C29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4" autoAdjust="0"/>
    <p:restoredTop sz="77822" autoAdjust="0"/>
  </p:normalViewPr>
  <p:slideViewPr>
    <p:cSldViewPr>
      <p:cViewPr varScale="1">
        <p:scale>
          <a:sx n="83" d="100"/>
          <a:sy n="83" d="100"/>
        </p:scale>
        <p:origin x="18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936"/>
    </p:cViewPr>
  </p:sorterViewPr>
  <p:notesViewPr>
    <p:cSldViewPr>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Lary" userId="328dc091-8076-4660-a8cb-b844ee172cc0" providerId="ADAL" clId="{BE35FCED-0F36-2640-8C5B-08DCAF32722B}"/>
    <pc:docChg chg="custSel addSld modSld">
      <pc:chgData name="Sanders, Lary" userId="328dc091-8076-4660-a8cb-b844ee172cc0" providerId="ADAL" clId="{BE35FCED-0F36-2640-8C5B-08DCAF32722B}" dt="2020-04-12T16:23:50.450" v="230"/>
      <pc:docMkLst>
        <pc:docMk/>
      </pc:docMkLst>
      <pc:sldChg chg="modSp">
        <pc:chgData name="Sanders, Lary" userId="328dc091-8076-4660-a8cb-b844ee172cc0" providerId="ADAL" clId="{BE35FCED-0F36-2640-8C5B-08DCAF32722B}" dt="2020-04-12T14:56:27.408" v="227" actId="20577"/>
        <pc:sldMkLst>
          <pc:docMk/>
          <pc:sldMk cId="3617671803" sldId="1499"/>
        </pc:sldMkLst>
        <pc:spChg chg="mod">
          <ac:chgData name="Sanders, Lary" userId="328dc091-8076-4660-a8cb-b844ee172cc0" providerId="ADAL" clId="{BE35FCED-0F36-2640-8C5B-08DCAF32722B}" dt="2020-04-12T14:56:27.408" v="227" actId="20577"/>
          <ac:spMkLst>
            <pc:docMk/>
            <pc:sldMk cId="3617671803" sldId="1499"/>
            <ac:spMk id="4" creationId="{00000000-0000-0000-0000-000000000000}"/>
          </ac:spMkLst>
        </pc:spChg>
      </pc:sldChg>
      <pc:sldChg chg="modSp mod setBg modShow">
        <pc:chgData name="Sanders, Lary" userId="328dc091-8076-4660-a8cb-b844ee172cc0" providerId="ADAL" clId="{BE35FCED-0F36-2640-8C5B-08DCAF32722B}" dt="2020-04-12T14:55:14.261" v="197" actId="20577"/>
        <pc:sldMkLst>
          <pc:docMk/>
          <pc:sldMk cId="2257603288" sldId="1555"/>
        </pc:sldMkLst>
        <pc:spChg chg="mod">
          <ac:chgData name="Sanders, Lary" userId="328dc091-8076-4660-a8cb-b844ee172cc0" providerId="ADAL" clId="{BE35FCED-0F36-2640-8C5B-08DCAF32722B}" dt="2020-04-12T14:53:49.954" v="1" actId="20577"/>
          <ac:spMkLst>
            <pc:docMk/>
            <pc:sldMk cId="2257603288" sldId="1555"/>
            <ac:spMk id="8" creationId="{00000000-0000-0000-0000-000000000000}"/>
          </ac:spMkLst>
        </pc:spChg>
        <pc:spChg chg="mod">
          <ac:chgData name="Sanders, Lary" userId="328dc091-8076-4660-a8cb-b844ee172cc0" providerId="ADAL" clId="{BE35FCED-0F36-2640-8C5B-08DCAF32722B}" dt="2020-04-12T14:55:14.261" v="197" actId="20577"/>
          <ac:spMkLst>
            <pc:docMk/>
            <pc:sldMk cId="2257603288" sldId="1555"/>
            <ac:spMk id="36867" creationId="{00000000-0000-0000-0000-000000000000}"/>
          </ac:spMkLst>
        </pc:spChg>
      </pc:sldChg>
      <pc:sldChg chg="setBg">
        <pc:chgData name="Sanders, Lary" userId="328dc091-8076-4660-a8cb-b844ee172cc0" providerId="ADAL" clId="{BE35FCED-0F36-2640-8C5B-08DCAF32722B}" dt="2020-04-12T16:23:50.450" v="230"/>
        <pc:sldMkLst>
          <pc:docMk/>
          <pc:sldMk cId="2131825284" sldId="1556"/>
        </pc:sldMkLst>
      </pc:sldChg>
      <pc:sldChg chg="setBg">
        <pc:chgData name="Sanders, Lary" userId="328dc091-8076-4660-a8cb-b844ee172cc0" providerId="ADAL" clId="{BE35FCED-0F36-2640-8C5B-08DCAF32722B}" dt="2020-04-12T16:23:50.450" v="230"/>
        <pc:sldMkLst>
          <pc:docMk/>
          <pc:sldMk cId="1184953790" sldId="1557"/>
        </pc:sldMkLst>
      </pc:sldChg>
      <pc:sldChg chg="setBg">
        <pc:chgData name="Sanders, Lary" userId="328dc091-8076-4660-a8cb-b844ee172cc0" providerId="ADAL" clId="{BE35FCED-0F36-2640-8C5B-08DCAF32722B}" dt="2020-04-12T16:20:19.056" v="228"/>
        <pc:sldMkLst>
          <pc:docMk/>
          <pc:sldMk cId="831671459" sldId="1567"/>
        </pc:sldMkLst>
      </pc:sldChg>
      <pc:sldChg chg="setBg">
        <pc:chgData name="Sanders, Lary" userId="328dc091-8076-4660-a8cb-b844ee172cc0" providerId="ADAL" clId="{BE35FCED-0F36-2640-8C5B-08DCAF32722B}" dt="2020-04-12T16:22:47.637" v="229"/>
        <pc:sldMkLst>
          <pc:docMk/>
          <pc:sldMk cId="1585075647" sldId="1568"/>
        </pc:sldMkLst>
      </pc:sldChg>
      <pc:sldChg chg="add">
        <pc:chgData name="Sanders, Lary" userId="328dc091-8076-4660-a8cb-b844ee172cc0" providerId="ADAL" clId="{BE35FCED-0F36-2640-8C5B-08DCAF32722B}" dt="2020-04-12T14:53:35.945" v="0"/>
        <pc:sldMkLst>
          <pc:docMk/>
          <pc:sldMk cId="2438948404" sldId="1570"/>
        </pc:sldMkLst>
      </pc:sldChg>
    </pc:docChg>
  </pc:docChgLst>
  <pc:docChgLst>
    <pc:chgData name="Sanders, Lary" userId="328dc091-8076-4660-a8cb-b844ee172cc0" providerId="ADAL" clId="{F50B1368-FA75-0D47-B613-7D1C7F6E4B94}"/>
    <pc:docChg chg="delSld">
      <pc:chgData name="Sanders, Lary" userId="328dc091-8076-4660-a8cb-b844ee172cc0" providerId="ADAL" clId="{F50B1368-FA75-0D47-B613-7D1C7F6E4B94}" dt="2020-04-17T15:41:38.479" v="2" actId="2696"/>
      <pc:docMkLst>
        <pc:docMk/>
      </pc:docMkLst>
      <pc:sldChg chg="del">
        <pc:chgData name="Sanders, Lary" userId="328dc091-8076-4660-a8cb-b844ee172cc0" providerId="ADAL" clId="{F50B1368-FA75-0D47-B613-7D1C7F6E4B94}" dt="2020-04-17T15:41:26.499" v="0" actId="2696"/>
        <pc:sldMkLst>
          <pc:docMk/>
          <pc:sldMk cId="2257603288" sldId="1555"/>
        </pc:sldMkLst>
      </pc:sldChg>
      <pc:sldChg chg="del">
        <pc:chgData name="Sanders, Lary" userId="328dc091-8076-4660-a8cb-b844ee172cc0" providerId="ADAL" clId="{F50B1368-FA75-0D47-B613-7D1C7F6E4B94}" dt="2020-04-17T15:41:29.814" v="1" actId="2696"/>
        <pc:sldMkLst>
          <pc:docMk/>
          <pc:sldMk cId="1033607126" sldId="1565"/>
        </pc:sldMkLst>
      </pc:sldChg>
      <pc:sldChg chg="del">
        <pc:chgData name="Sanders, Lary" userId="328dc091-8076-4660-a8cb-b844ee172cc0" providerId="ADAL" clId="{F50B1368-FA75-0D47-B613-7D1C7F6E4B94}" dt="2020-04-17T15:41:38.479" v="2" actId="2696"/>
        <pc:sldMkLst>
          <pc:docMk/>
          <pc:sldMk cId="3457591341" sldId="1574"/>
        </pc:sldMkLst>
      </pc:sldChg>
    </pc:docChg>
  </pc:docChgLst>
  <pc:docChgLst>
    <pc:chgData name="Sanders, Lary" userId="328dc091-8076-4660-a8cb-b844ee172cc0" providerId="ADAL" clId="{8B7280C3-42B4-4847-9543-564FFFA53DFD}"/>
    <pc:docChg chg="undo custSel addSld delSld modSld sldOrd">
      <pc:chgData name="Sanders, Lary" userId="328dc091-8076-4660-a8cb-b844ee172cc0" providerId="ADAL" clId="{8B7280C3-42B4-4847-9543-564FFFA53DFD}" dt="2020-04-15T16:07:44.993" v="756" actId="478"/>
      <pc:docMkLst>
        <pc:docMk/>
      </pc:docMkLst>
      <pc:sldChg chg="add">
        <pc:chgData name="Sanders, Lary" userId="328dc091-8076-4660-a8cb-b844ee172cc0" providerId="ADAL" clId="{8B7280C3-42B4-4847-9543-564FFFA53DFD}" dt="2020-04-13T17:49:58.640" v="110"/>
        <pc:sldMkLst>
          <pc:docMk/>
          <pc:sldMk cId="1341193470" sldId="296"/>
        </pc:sldMkLst>
      </pc:sldChg>
      <pc:sldChg chg="modSp add del modTransition">
        <pc:chgData name="Sanders, Lary" userId="328dc091-8076-4660-a8cb-b844ee172cc0" providerId="ADAL" clId="{8B7280C3-42B4-4847-9543-564FFFA53DFD}" dt="2020-04-13T17:49:58.547" v="109"/>
        <pc:sldMkLst>
          <pc:docMk/>
          <pc:sldMk cId="1956329868" sldId="296"/>
        </pc:sldMkLst>
        <pc:spChg chg="mod">
          <ac:chgData name="Sanders, Lary" userId="328dc091-8076-4660-a8cb-b844ee172cc0" providerId="ADAL" clId="{8B7280C3-42B4-4847-9543-564FFFA53DFD}" dt="2020-04-13T17:49:58.547" v="109"/>
          <ac:spMkLst>
            <pc:docMk/>
            <pc:sldMk cId="1956329868" sldId="296"/>
            <ac:spMk id="3" creationId="{B355FEA9-59A3-4D95-BA26-004C12C2C918}"/>
          </ac:spMkLst>
        </pc:spChg>
        <pc:spChg chg="mod">
          <ac:chgData name="Sanders, Lary" userId="328dc091-8076-4660-a8cb-b844ee172cc0" providerId="ADAL" clId="{8B7280C3-42B4-4847-9543-564FFFA53DFD}" dt="2020-04-13T17:49:54.874" v="106"/>
          <ac:spMkLst>
            <pc:docMk/>
            <pc:sldMk cId="1956329868" sldId="296"/>
            <ac:spMk id="6" creationId="{E62FDCF0-BF8D-42CC-B56E-718EAAACCDB6}"/>
          </ac:spMkLst>
        </pc:spChg>
      </pc:sldChg>
      <pc:sldChg chg="add modTransition">
        <pc:chgData name="Sanders, Lary" userId="328dc091-8076-4660-a8cb-b844ee172cc0" providerId="ADAL" clId="{8B7280C3-42B4-4847-9543-564FFFA53DFD}" dt="2020-04-13T17:47:49.287" v="0"/>
        <pc:sldMkLst>
          <pc:docMk/>
          <pc:sldMk cId="775947314" sldId="315"/>
        </pc:sldMkLst>
      </pc:sldChg>
      <pc:sldChg chg="addSp modSp">
        <pc:chgData name="Sanders, Lary" userId="328dc091-8076-4660-a8cb-b844ee172cc0" providerId="ADAL" clId="{8B7280C3-42B4-4847-9543-564FFFA53DFD}" dt="2020-04-14T14:58:39.266" v="386" actId="1076"/>
        <pc:sldMkLst>
          <pc:docMk/>
          <pc:sldMk cId="3500523925" sldId="1543"/>
        </pc:sldMkLst>
        <pc:spChg chg="add mod">
          <ac:chgData name="Sanders, Lary" userId="328dc091-8076-4660-a8cb-b844ee172cc0" providerId="ADAL" clId="{8B7280C3-42B4-4847-9543-564FFFA53DFD}" dt="2020-04-14T14:58:39.266" v="386" actId="1076"/>
          <ac:spMkLst>
            <pc:docMk/>
            <pc:sldMk cId="3500523925" sldId="1543"/>
            <ac:spMk id="2" creationId="{9EE43E8F-919A-4148-A26F-ABBE9EF4BEF9}"/>
          </ac:spMkLst>
        </pc:spChg>
      </pc:sldChg>
      <pc:sldChg chg="delSp delAnim">
        <pc:chgData name="Sanders, Lary" userId="328dc091-8076-4660-a8cb-b844ee172cc0" providerId="ADAL" clId="{8B7280C3-42B4-4847-9543-564FFFA53DFD}" dt="2020-04-15T16:07:30.433" v="753" actId="478"/>
        <pc:sldMkLst>
          <pc:docMk/>
          <pc:sldMk cId="2131825284" sldId="1556"/>
        </pc:sldMkLst>
        <pc:spChg chg="del">
          <ac:chgData name="Sanders, Lary" userId="328dc091-8076-4660-a8cb-b844ee172cc0" providerId="ADAL" clId="{8B7280C3-42B4-4847-9543-564FFFA53DFD}" dt="2020-04-15T16:07:27.981" v="752" actId="478"/>
          <ac:spMkLst>
            <pc:docMk/>
            <pc:sldMk cId="2131825284" sldId="1556"/>
            <ac:spMk id="20" creationId="{00000000-0000-0000-0000-000000000000}"/>
          </ac:spMkLst>
        </pc:spChg>
        <pc:picChg chg="del">
          <ac:chgData name="Sanders, Lary" userId="328dc091-8076-4660-a8cb-b844ee172cc0" providerId="ADAL" clId="{8B7280C3-42B4-4847-9543-564FFFA53DFD}" dt="2020-04-15T16:07:30.433" v="753" actId="478"/>
          <ac:picMkLst>
            <pc:docMk/>
            <pc:sldMk cId="2131825284" sldId="1556"/>
            <ac:picMk id="4" creationId="{072ABA75-9154-8C42-BD64-2AD6BD7B1B20}"/>
          </ac:picMkLst>
        </pc:picChg>
      </pc:sldChg>
      <pc:sldChg chg="delSp delAnim">
        <pc:chgData name="Sanders, Lary" userId="328dc091-8076-4660-a8cb-b844ee172cc0" providerId="ADAL" clId="{8B7280C3-42B4-4847-9543-564FFFA53DFD}" dt="2020-04-15T16:07:44.993" v="756" actId="478"/>
        <pc:sldMkLst>
          <pc:docMk/>
          <pc:sldMk cId="1184953790" sldId="1557"/>
        </pc:sldMkLst>
        <pc:spChg chg="del">
          <ac:chgData name="Sanders, Lary" userId="328dc091-8076-4660-a8cb-b844ee172cc0" providerId="ADAL" clId="{8B7280C3-42B4-4847-9543-564FFFA53DFD}" dt="2020-04-15T16:07:43.088" v="755" actId="478"/>
          <ac:spMkLst>
            <pc:docMk/>
            <pc:sldMk cId="1184953790" sldId="1557"/>
            <ac:spMk id="20" creationId="{00000000-0000-0000-0000-000000000000}"/>
          </ac:spMkLst>
        </pc:spChg>
        <pc:picChg chg="del">
          <ac:chgData name="Sanders, Lary" userId="328dc091-8076-4660-a8cb-b844ee172cc0" providerId="ADAL" clId="{8B7280C3-42B4-4847-9543-564FFFA53DFD}" dt="2020-04-15T16:07:44.993" v="756" actId="478"/>
          <ac:picMkLst>
            <pc:docMk/>
            <pc:sldMk cId="1184953790" sldId="1557"/>
            <ac:picMk id="4" creationId="{3C91B5D2-CFD6-0D4A-AE55-778B01DE2A54}"/>
          </ac:picMkLst>
        </pc:picChg>
      </pc:sldChg>
      <pc:sldChg chg="del">
        <pc:chgData name="Sanders, Lary" userId="328dc091-8076-4660-a8cb-b844ee172cc0" providerId="ADAL" clId="{8B7280C3-42B4-4847-9543-564FFFA53DFD}" dt="2020-04-13T18:40:26.144" v="113" actId="2696"/>
        <pc:sldMkLst>
          <pc:docMk/>
          <pc:sldMk cId="1248930474" sldId="1566"/>
        </pc:sldMkLst>
      </pc:sldChg>
      <pc:sldChg chg="delSp delAnim">
        <pc:chgData name="Sanders, Lary" userId="328dc091-8076-4660-a8cb-b844ee172cc0" providerId="ADAL" clId="{8B7280C3-42B4-4847-9543-564FFFA53DFD}" dt="2020-04-13T18:43:02.042" v="123" actId="478"/>
        <pc:sldMkLst>
          <pc:docMk/>
          <pc:sldMk cId="1585075647" sldId="1568"/>
        </pc:sldMkLst>
        <pc:spChg chg="del">
          <ac:chgData name="Sanders, Lary" userId="328dc091-8076-4660-a8cb-b844ee172cc0" providerId="ADAL" clId="{8B7280C3-42B4-4847-9543-564FFFA53DFD}" dt="2020-04-13T18:42:56.491" v="121" actId="478"/>
          <ac:spMkLst>
            <pc:docMk/>
            <pc:sldMk cId="1585075647" sldId="1568"/>
            <ac:spMk id="10" creationId="{A60AEC36-FD67-4FC4-8622-E66EFB5376CA}"/>
          </ac:spMkLst>
        </pc:spChg>
        <pc:spChg chg="del">
          <ac:chgData name="Sanders, Lary" userId="328dc091-8076-4660-a8cb-b844ee172cc0" providerId="ADAL" clId="{8B7280C3-42B4-4847-9543-564FFFA53DFD}" dt="2020-04-13T18:42:59.773" v="122" actId="478"/>
          <ac:spMkLst>
            <pc:docMk/>
            <pc:sldMk cId="1585075647" sldId="1568"/>
            <ac:spMk id="11" creationId="{1B2B50FA-49BF-4E7E-8162-4DF9DEE8C734}"/>
          </ac:spMkLst>
        </pc:spChg>
        <pc:picChg chg="del">
          <ac:chgData name="Sanders, Lary" userId="328dc091-8076-4660-a8cb-b844ee172cc0" providerId="ADAL" clId="{8B7280C3-42B4-4847-9543-564FFFA53DFD}" dt="2020-04-13T18:43:02.042" v="123" actId="478"/>
          <ac:picMkLst>
            <pc:docMk/>
            <pc:sldMk cId="1585075647" sldId="1568"/>
            <ac:picMk id="6" creationId="{201032E3-4098-BE46-AF4F-08D8C694A382}"/>
          </ac:picMkLst>
        </pc:picChg>
      </pc:sldChg>
      <pc:sldChg chg="modSp ord modTransition setBg">
        <pc:chgData name="Sanders, Lary" userId="328dc091-8076-4660-a8cb-b844ee172cc0" providerId="ADAL" clId="{8B7280C3-42B4-4847-9543-564FFFA53DFD}" dt="2020-04-15T15:59:47.851" v="750" actId="14"/>
        <pc:sldMkLst>
          <pc:docMk/>
          <pc:sldMk cId="74130974" sldId="1569"/>
        </pc:sldMkLst>
        <pc:spChg chg="mod">
          <ac:chgData name="Sanders, Lary" userId="328dc091-8076-4660-a8cb-b844ee172cc0" providerId="ADAL" clId="{8B7280C3-42B4-4847-9543-564FFFA53DFD}" dt="2020-04-15T15:28:47.060" v="409" actId="20577"/>
          <ac:spMkLst>
            <pc:docMk/>
            <pc:sldMk cId="74130974" sldId="1569"/>
            <ac:spMk id="2" creationId="{D7594295-F4A1-4641-B273-B741ADAA7AD9}"/>
          </ac:spMkLst>
        </pc:spChg>
        <pc:spChg chg="mod">
          <ac:chgData name="Sanders, Lary" userId="328dc091-8076-4660-a8cb-b844ee172cc0" providerId="ADAL" clId="{8B7280C3-42B4-4847-9543-564FFFA53DFD}" dt="2020-04-15T15:59:47.851" v="750" actId="14"/>
          <ac:spMkLst>
            <pc:docMk/>
            <pc:sldMk cId="74130974" sldId="1569"/>
            <ac:spMk id="3" creationId="{0517FE49-EC89-A74D-860A-83BFC978D994}"/>
          </ac:spMkLst>
        </pc:spChg>
      </pc:sldChg>
      <pc:sldChg chg="modSp add modTransition setBg">
        <pc:chgData name="Sanders, Lary" userId="328dc091-8076-4660-a8cb-b844ee172cc0" providerId="ADAL" clId="{8B7280C3-42B4-4847-9543-564FFFA53DFD}" dt="2020-04-13T20:35:36.636" v="383" actId="20577"/>
        <pc:sldMkLst>
          <pc:docMk/>
          <pc:sldMk cId="161346839" sldId="1571"/>
        </pc:sldMkLst>
        <pc:spChg chg="mod">
          <ac:chgData name="Sanders, Lary" userId="328dc091-8076-4660-a8cb-b844ee172cc0" providerId="ADAL" clId="{8B7280C3-42B4-4847-9543-564FFFA53DFD}" dt="2020-04-13T20:35:36.636" v="383" actId="20577"/>
          <ac:spMkLst>
            <pc:docMk/>
            <pc:sldMk cId="161346839" sldId="1571"/>
            <ac:spMk id="36867" creationId="{00000000-0000-0000-0000-000000000000}"/>
          </ac:spMkLst>
        </pc:spChg>
      </pc:sldChg>
      <pc:sldChg chg="delSp add ord delAnim">
        <pc:chgData name="Sanders, Lary" userId="328dc091-8076-4660-a8cb-b844ee172cc0" providerId="ADAL" clId="{8B7280C3-42B4-4847-9543-564FFFA53DFD}" dt="2020-04-13T18:42:36.771" v="119" actId="478"/>
        <pc:sldMkLst>
          <pc:docMk/>
          <pc:sldMk cId="2632158119" sldId="1572"/>
        </pc:sldMkLst>
        <pc:spChg chg="del">
          <ac:chgData name="Sanders, Lary" userId="328dc091-8076-4660-a8cb-b844ee172cc0" providerId="ADAL" clId="{8B7280C3-42B4-4847-9543-564FFFA53DFD}" dt="2020-04-13T18:40:58.536" v="117" actId="478"/>
          <ac:spMkLst>
            <pc:docMk/>
            <pc:sldMk cId="2632158119" sldId="1572"/>
            <ac:spMk id="10" creationId="{30682A32-22B2-4931-96E5-239FEE4B926D}"/>
          </ac:spMkLst>
        </pc:spChg>
        <pc:spChg chg="del">
          <ac:chgData name="Sanders, Lary" userId="328dc091-8076-4660-a8cb-b844ee172cc0" providerId="ADAL" clId="{8B7280C3-42B4-4847-9543-564FFFA53DFD}" dt="2020-04-13T18:42:36.771" v="119" actId="478"/>
          <ac:spMkLst>
            <pc:docMk/>
            <pc:sldMk cId="2632158119" sldId="1572"/>
            <ac:spMk id="11" creationId="{DE189336-121D-46E7-82AB-133FC66675EC}"/>
          </ac:spMkLst>
        </pc:spChg>
        <pc:spChg chg="del">
          <ac:chgData name="Sanders, Lary" userId="328dc091-8076-4660-a8cb-b844ee172cc0" providerId="ADAL" clId="{8B7280C3-42B4-4847-9543-564FFFA53DFD}" dt="2020-04-13T18:40:52.400" v="115" actId="478"/>
          <ac:spMkLst>
            <pc:docMk/>
            <pc:sldMk cId="2632158119" sldId="1572"/>
            <ac:spMk id="12" creationId="{855F7A8B-D8CA-4D7F-A39A-2E9D634215E0}"/>
          </ac:spMkLst>
        </pc:spChg>
        <pc:spChg chg="del">
          <ac:chgData name="Sanders, Lary" userId="328dc091-8076-4660-a8cb-b844ee172cc0" providerId="ADAL" clId="{8B7280C3-42B4-4847-9543-564FFFA53DFD}" dt="2020-04-13T18:40:52.400" v="115" actId="478"/>
          <ac:spMkLst>
            <pc:docMk/>
            <pc:sldMk cId="2632158119" sldId="1572"/>
            <ac:spMk id="13" creationId="{57846CCB-4417-4B4B-952C-C1C8BC15E9B6}"/>
          </ac:spMkLst>
        </pc:spChg>
        <pc:spChg chg="del">
          <ac:chgData name="Sanders, Lary" userId="328dc091-8076-4660-a8cb-b844ee172cc0" providerId="ADAL" clId="{8B7280C3-42B4-4847-9543-564FFFA53DFD}" dt="2020-04-13T18:40:52.400" v="115" actId="478"/>
          <ac:spMkLst>
            <pc:docMk/>
            <pc:sldMk cId="2632158119" sldId="1572"/>
            <ac:spMk id="14" creationId="{76ADC986-DC27-49DE-AD25-8612BE3D33B9}"/>
          </ac:spMkLst>
        </pc:spChg>
        <pc:spChg chg="del">
          <ac:chgData name="Sanders, Lary" userId="328dc091-8076-4660-a8cb-b844ee172cc0" providerId="ADAL" clId="{8B7280C3-42B4-4847-9543-564FFFA53DFD}" dt="2020-04-13T18:40:55.058" v="116" actId="478"/>
          <ac:spMkLst>
            <pc:docMk/>
            <pc:sldMk cId="2632158119" sldId="1572"/>
            <ac:spMk id="16" creationId="{BB148921-7901-47A3-8A92-79F38AAA4CBF}"/>
          </ac:spMkLst>
        </pc:spChg>
        <pc:spChg chg="del">
          <ac:chgData name="Sanders, Lary" userId="328dc091-8076-4660-a8cb-b844ee172cc0" providerId="ADAL" clId="{8B7280C3-42B4-4847-9543-564FFFA53DFD}" dt="2020-04-13T18:40:52.400" v="115" actId="478"/>
          <ac:spMkLst>
            <pc:docMk/>
            <pc:sldMk cId="2632158119" sldId="1572"/>
            <ac:spMk id="17" creationId="{9792EAD7-9F2B-493E-8040-A41C44791389}"/>
          </ac:spMkLst>
        </pc:spChg>
        <pc:spChg chg="del">
          <ac:chgData name="Sanders, Lary" userId="328dc091-8076-4660-a8cb-b844ee172cc0" providerId="ADAL" clId="{8B7280C3-42B4-4847-9543-564FFFA53DFD}" dt="2020-04-13T18:40:52.400" v="115" actId="478"/>
          <ac:spMkLst>
            <pc:docMk/>
            <pc:sldMk cId="2632158119" sldId="1572"/>
            <ac:spMk id="19" creationId="{A0EFAA59-49B2-4ECD-A471-8B0BFA109E8B}"/>
          </ac:spMkLst>
        </pc:spChg>
        <pc:spChg chg="del">
          <ac:chgData name="Sanders, Lary" userId="328dc091-8076-4660-a8cb-b844ee172cc0" providerId="ADAL" clId="{8B7280C3-42B4-4847-9543-564FFFA53DFD}" dt="2020-04-13T18:40:52.400" v="115" actId="478"/>
          <ac:spMkLst>
            <pc:docMk/>
            <pc:sldMk cId="2632158119" sldId="1572"/>
            <ac:spMk id="20" creationId="{CC4F9587-AA6E-49FB-8056-7F4DB5301DCD}"/>
          </ac:spMkLst>
        </pc:spChg>
        <pc:spChg chg="del">
          <ac:chgData name="Sanders, Lary" userId="328dc091-8076-4660-a8cb-b844ee172cc0" providerId="ADAL" clId="{8B7280C3-42B4-4847-9543-564FFFA53DFD}" dt="2020-04-13T18:40:52.400" v="115" actId="478"/>
          <ac:spMkLst>
            <pc:docMk/>
            <pc:sldMk cId="2632158119" sldId="1572"/>
            <ac:spMk id="21" creationId="{7F3D8C10-080C-4AEF-9A03-D61995824AB3}"/>
          </ac:spMkLst>
        </pc:spChg>
        <pc:picChg chg="del">
          <ac:chgData name="Sanders, Lary" userId="328dc091-8076-4660-a8cb-b844ee172cc0" providerId="ADAL" clId="{8B7280C3-42B4-4847-9543-564FFFA53DFD}" dt="2020-04-13T18:40:52.400" v="115" actId="478"/>
          <ac:picMkLst>
            <pc:docMk/>
            <pc:sldMk cId="2632158119" sldId="1572"/>
            <ac:picMk id="6" creationId="{C5492AC4-BC69-5347-B926-9FE943DAECBE}"/>
          </ac:picMkLst>
        </pc:picChg>
      </pc:sldChg>
      <pc:sldChg chg="add">
        <pc:chgData name="Sanders, Lary" userId="328dc091-8076-4660-a8cb-b844ee172cc0" providerId="ADAL" clId="{8B7280C3-42B4-4847-9543-564FFFA53DFD}" dt="2020-04-13T18:42:50.501" v="120"/>
        <pc:sldMkLst>
          <pc:docMk/>
          <pc:sldMk cId="4005823779" sldId="1573"/>
        </pc:sldMkLst>
      </pc:sldChg>
      <pc:sldChg chg="add">
        <pc:chgData name="Sanders, Lary" userId="328dc091-8076-4660-a8cb-b844ee172cc0" providerId="ADAL" clId="{8B7280C3-42B4-4847-9543-564FFFA53DFD}" dt="2020-04-15T15:28:04.195" v="387"/>
        <pc:sldMkLst>
          <pc:docMk/>
          <pc:sldMk cId="3457591341" sldId="1574"/>
        </pc:sldMkLst>
      </pc:sldChg>
      <pc:sldChg chg="add">
        <pc:chgData name="Sanders, Lary" userId="328dc091-8076-4660-a8cb-b844ee172cc0" providerId="ADAL" clId="{8B7280C3-42B4-4847-9543-564FFFA53DFD}" dt="2020-04-15T16:07:21.952" v="751"/>
        <pc:sldMkLst>
          <pc:docMk/>
          <pc:sldMk cId="558729645" sldId="1575"/>
        </pc:sldMkLst>
      </pc:sldChg>
      <pc:sldChg chg="add">
        <pc:chgData name="Sanders, Lary" userId="328dc091-8076-4660-a8cb-b844ee172cc0" providerId="ADAL" clId="{8B7280C3-42B4-4847-9543-564FFFA53DFD}" dt="2020-04-15T16:07:36.105" v="754"/>
        <pc:sldMkLst>
          <pc:docMk/>
          <pc:sldMk cId="752992043" sldId="1576"/>
        </pc:sldMkLst>
      </pc:sldChg>
    </pc:docChg>
  </pc:docChgLst>
  <pc:docChgLst>
    <pc:chgData name="Clark, Travis B" userId="311a568d-71fd-4c28-89be-e42318cfceb0" providerId="ADAL" clId="{B4A4CFF6-D5C2-437C-BF16-27BA7FF8F02C}"/>
  </pc:docChgLst>
  <pc:docChgLst>
    <pc:chgData name="Clark, Travis B" userId="311a568d-71fd-4c28-89be-e42318cfceb0" providerId="ADAL" clId="{52897814-5EE8-4B30-B01F-E1AFB709563D}"/>
  </pc:docChgLst>
  <pc:docChgLst>
    <pc:chgData name="Sanders, Lary" userId="328dc091-8076-4660-a8cb-b844ee172cc0" providerId="ADAL" clId="{9A887CAF-8B2E-D14A-87D6-520043725ACA}"/>
    <pc:docChg chg="custSel addSld modSld">
      <pc:chgData name="Sanders, Lary" userId="328dc091-8076-4660-a8cb-b844ee172cc0" providerId="ADAL" clId="{9A887CAF-8B2E-D14A-87D6-520043725ACA}" dt="2019-04-12T16:22:33.370" v="318"/>
      <pc:docMkLst>
        <pc:docMk/>
      </pc:docMkLst>
      <pc:sldChg chg="addSp delSp modSp">
        <pc:chgData name="Sanders, Lary" userId="328dc091-8076-4660-a8cb-b844ee172cc0" providerId="ADAL" clId="{9A887CAF-8B2E-D14A-87D6-520043725ACA}" dt="2019-04-12T16:22:33.368" v="317"/>
        <pc:sldMkLst>
          <pc:docMk/>
          <pc:sldMk cId="2131825284" sldId="1556"/>
        </pc:sldMkLst>
        <pc:graphicFrameChg chg="mod">
          <ac:chgData name="Sanders, Lary" userId="328dc091-8076-4660-a8cb-b844ee172cc0" providerId="ADAL" clId="{9A887CAF-8B2E-D14A-87D6-520043725ACA}" dt="2019-04-08T17:07:59.576" v="2"/>
          <ac:graphicFrameMkLst>
            <pc:docMk/>
            <pc:sldMk cId="2131825284" sldId="1556"/>
            <ac:graphicFrameMk id="3" creationId="{00000000-0000-0000-0000-000000000000}"/>
          </ac:graphicFrameMkLst>
        </pc:graphicFrameChg>
        <pc:picChg chg="del mod">
          <ac:chgData name="Sanders, Lary" userId="328dc091-8076-4660-a8cb-b844ee172cc0" providerId="ADAL" clId="{9A887CAF-8B2E-D14A-87D6-520043725ACA}" dt="2019-04-10T17:12:18.770" v="214"/>
          <ac:picMkLst>
            <pc:docMk/>
            <pc:sldMk cId="2131825284" sldId="1556"/>
            <ac:picMk id="2" creationId="{00000000-0000-0000-0000-000000000000}"/>
          </ac:picMkLst>
        </pc:picChg>
        <pc:picChg chg="add mod">
          <ac:chgData name="Sanders, Lary" userId="328dc091-8076-4660-a8cb-b844ee172cc0" providerId="ADAL" clId="{9A887CAF-8B2E-D14A-87D6-520043725ACA}" dt="2019-04-12T16:22:33.368" v="317"/>
          <ac:picMkLst>
            <pc:docMk/>
            <pc:sldMk cId="2131825284" sldId="1556"/>
            <ac:picMk id="4" creationId="{072ABA75-9154-8C42-BD64-2AD6BD7B1B20}"/>
          </ac:picMkLst>
        </pc:picChg>
      </pc:sldChg>
      <pc:sldChg chg="addSp delSp modSp">
        <pc:chgData name="Sanders, Lary" userId="328dc091-8076-4660-a8cb-b844ee172cc0" providerId="ADAL" clId="{9A887CAF-8B2E-D14A-87D6-520043725ACA}" dt="2019-04-12T16:22:33.370" v="318"/>
        <pc:sldMkLst>
          <pc:docMk/>
          <pc:sldMk cId="1184953790" sldId="1557"/>
        </pc:sldMkLst>
        <pc:graphicFrameChg chg="mod">
          <ac:chgData name="Sanders, Lary" userId="328dc091-8076-4660-a8cb-b844ee172cc0" providerId="ADAL" clId="{9A887CAF-8B2E-D14A-87D6-520043725ACA}" dt="2019-04-08T17:07:59.579" v="3"/>
          <ac:graphicFrameMkLst>
            <pc:docMk/>
            <pc:sldMk cId="1184953790" sldId="1557"/>
            <ac:graphicFrameMk id="3" creationId="{00000000-0000-0000-0000-000000000000}"/>
          </ac:graphicFrameMkLst>
        </pc:graphicFrameChg>
        <pc:picChg chg="del mod">
          <ac:chgData name="Sanders, Lary" userId="328dc091-8076-4660-a8cb-b844ee172cc0" providerId="ADAL" clId="{9A887CAF-8B2E-D14A-87D6-520043725ACA}" dt="2019-04-10T17:14:13.204" v="236"/>
          <ac:picMkLst>
            <pc:docMk/>
            <pc:sldMk cId="1184953790" sldId="1557"/>
            <ac:picMk id="2" creationId="{00000000-0000-0000-0000-000000000000}"/>
          </ac:picMkLst>
        </pc:picChg>
        <pc:picChg chg="add mod">
          <ac:chgData name="Sanders, Lary" userId="328dc091-8076-4660-a8cb-b844ee172cc0" providerId="ADAL" clId="{9A887CAF-8B2E-D14A-87D6-520043725ACA}" dt="2019-04-12T16:22:33.370" v="318"/>
          <ac:picMkLst>
            <pc:docMk/>
            <pc:sldMk cId="1184953790" sldId="1557"/>
            <ac:picMk id="4" creationId="{3C91B5D2-CFD6-0D4A-AE55-778B01DE2A54}"/>
          </ac:picMkLst>
        </pc:picChg>
      </pc:sldChg>
      <pc:sldChg chg="modSp add modTransition setBg">
        <pc:chgData name="Sanders, Lary" userId="328dc091-8076-4660-a8cb-b844ee172cc0" providerId="ADAL" clId="{9A887CAF-8B2E-D14A-87D6-520043725ACA}" dt="2019-04-08T17:28:28.719" v="80"/>
        <pc:sldMkLst>
          <pc:docMk/>
          <pc:sldMk cId="1033607126" sldId="1565"/>
        </pc:sldMkLst>
        <pc:spChg chg="mod">
          <ac:chgData name="Sanders, Lary" userId="328dc091-8076-4660-a8cb-b844ee172cc0" providerId="ADAL" clId="{9A887CAF-8B2E-D14A-87D6-520043725ACA}" dt="2019-04-08T17:28:06.801" v="78" actId="20577"/>
          <ac:spMkLst>
            <pc:docMk/>
            <pc:sldMk cId="1033607126" sldId="1565"/>
            <ac:spMk id="3" creationId="{DCE32859-E64A-0F45-9CF8-47FC2A796499}"/>
          </ac:spMkLst>
        </pc:spChg>
      </pc:sldChg>
      <pc:sldChg chg="modSp">
        <pc:chgData name="Sanders, Lary" userId="328dc091-8076-4660-a8cb-b844ee172cc0" providerId="ADAL" clId="{9A887CAF-8B2E-D14A-87D6-520043725ACA}" dt="2019-04-10T16:13:53.602" v="160" actId="14"/>
        <pc:sldMkLst>
          <pc:docMk/>
          <pc:sldMk cId="1248930474" sldId="1566"/>
        </pc:sldMkLst>
        <pc:spChg chg="mod">
          <ac:chgData name="Sanders, Lary" userId="328dc091-8076-4660-a8cb-b844ee172cc0" providerId="ADAL" clId="{9A887CAF-8B2E-D14A-87D6-520043725ACA}" dt="2019-04-10T16:13:53.602" v="160" actId="14"/>
          <ac:spMkLst>
            <pc:docMk/>
            <pc:sldMk cId="1248930474" sldId="1566"/>
            <ac:spMk id="3" creationId="{00000000-0000-0000-0000-000000000000}"/>
          </ac:spMkLst>
        </pc:spChg>
      </pc:sldChg>
      <pc:sldChg chg="addSp delSp modSp">
        <pc:chgData name="Sanders, Lary" userId="328dc091-8076-4660-a8cb-b844ee172cc0" providerId="ADAL" clId="{9A887CAF-8B2E-D14A-87D6-520043725ACA}" dt="2019-04-12T16:22:33.356" v="315"/>
        <pc:sldMkLst>
          <pc:docMk/>
          <pc:sldMk cId="831671459" sldId="1567"/>
        </pc:sldMkLst>
        <pc:picChg chg="add mod">
          <ac:chgData name="Sanders, Lary" userId="328dc091-8076-4660-a8cb-b844ee172cc0" providerId="ADAL" clId="{9A887CAF-8B2E-D14A-87D6-520043725ACA}" dt="2019-04-12T16:22:33.356" v="315"/>
          <ac:picMkLst>
            <pc:docMk/>
            <pc:sldMk cId="831671459" sldId="1567"/>
            <ac:picMk id="6" creationId="{C5492AC4-BC69-5347-B926-9FE943DAECBE}"/>
          </ac:picMkLst>
        </pc:picChg>
        <pc:picChg chg="del mod">
          <ac:chgData name="Sanders, Lary" userId="328dc091-8076-4660-a8cb-b844ee172cc0" providerId="ADAL" clId="{9A887CAF-8B2E-D14A-87D6-520043725ACA}" dt="2019-04-10T16:50:05.151" v="171"/>
          <ac:picMkLst>
            <pc:docMk/>
            <pc:sldMk cId="831671459" sldId="1567"/>
            <ac:picMk id="15" creationId="{00000000-0000-0000-0000-000000000000}"/>
          </ac:picMkLst>
        </pc:picChg>
      </pc:sldChg>
      <pc:sldChg chg="addSp delSp modSp">
        <pc:chgData name="Sanders, Lary" userId="328dc091-8076-4660-a8cb-b844ee172cc0" providerId="ADAL" clId="{9A887CAF-8B2E-D14A-87D6-520043725ACA}" dt="2019-04-12T16:22:33.360" v="316"/>
        <pc:sldMkLst>
          <pc:docMk/>
          <pc:sldMk cId="1585075647" sldId="1568"/>
        </pc:sldMkLst>
        <pc:picChg chg="add mod">
          <ac:chgData name="Sanders, Lary" userId="328dc091-8076-4660-a8cb-b844ee172cc0" providerId="ADAL" clId="{9A887CAF-8B2E-D14A-87D6-520043725ACA}" dt="2019-04-12T16:22:33.360" v="316"/>
          <ac:picMkLst>
            <pc:docMk/>
            <pc:sldMk cId="1585075647" sldId="1568"/>
            <ac:picMk id="6" creationId="{201032E3-4098-BE46-AF4F-08D8C694A382}"/>
          </ac:picMkLst>
        </pc:picChg>
        <pc:picChg chg="del mod">
          <ac:chgData name="Sanders, Lary" userId="328dc091-8076-4660-a8cb-b844ee172cc0" providerId="ADAL" clId="{9A887CAF-8B2E-D14A-87D6-520043725ACA}" dt="2019-04-10T16:54:08.610" v="193"/>
          <ac:picMkLst>
            <pc:docMk/>
            <pc:sldMk cId="1585075647" sldId="1568"/>
            <ac:picMk id="9" creationId="{00000000-0000-0000-0000-000000000000}"/>
          </ac:picMkLst>
        </pc:picChg>
      </pc:sldChg>
      <pc:sldChg chg="modSp add">
        <pc:chgData name="Sanders, Lary" userId="328dc091-8076-4660-a8cb-b844ee172cc0" providerId="ADAL" clId="{9A887CAF-8B2E-D14A-87D6-520043725ACA}" dt="2019-04-10T17:25:52.414" v="310" actId="20577"/>
        <pc:sldMkLst>
          <pc:docMk/>
          <pc:sldMk cId="74130974" sldId="1569"/>
        </pc:sldMkLst>
        <pc:spChg chg="mod">
          <ac:chgData name="Sanders, Lary" userId="328dc091-8076-4660-a8cb-b844ee172cc0" providerId="ADAL" clId="{9A887CAF-8B2E-D14A-87D6-520043725ACA}" dt="2019-04-10T17:25:52.414" v="310" actId="20577"/>
          <ac:spMkLst>
            <pc:docMk/>
            <pc:sldMk cId="74130974" sldId="1569"/>
            <ac:spMk id="3" creationId="{0517FE49-EC89-A74D-860A-83BFC978D994}"/>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3C1-4A92-9453-D923D7E2AC9B}"/>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3C1-4A92-9453-D923D7E2AC9B}"/>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3C1-4A92-9453-D923D7E2AC9B}"/>
            </c:ext>
          </c:extLst>
        </c:ser>
        <c:dLbls>
          <c:showLegendKey val="0"/>
          <c:showVal val="0"/>
          <c:showCatName val="0"/>
          <c:showSerName val="0"/>
          <c:showPercent val="0"/>
          <c:showBubbleSize val="0"/>
        </c:dLbls>
        <c:gapWidth val="150"/>
        <c:shape val="box"/>
        <c:axId val="-1058616144"/>
        <c:axId val="-1587295216"/>
        <c:axId val="-1586795392"/>
      </c:bar3DChart>
      <c:catAx>
        <c:axId val="-1058616144"/>
        <c:scaling>
          <c:orientation val="minMax"/>
        </c:scaling>
        <c:delete val="0"/>
        <c:axPos val="b"/>
        <c:numFmt formatCode="General" sourceLinked="1"/>
        <c:majorTickMark val="out"/>
        <c:minorTickMark val="none"/>
        <c:tickLblPos val="nextTo"/>
        <c:crossAx val="-1587295216"/>
        <c:crosses val="autoZero"/>
        <c:auto val="1"/>
        <c:lblAlgn val="ctr"/>
        <c:lblOffset val="100"/>
        <c:noMultiLvlLbl val="0"/>
      </c:catAx>
      <c:valAx>
        <c:axId val="-1587295216"/>
        <c:scaling>
          <c:orientation val="minMax"/>
        </c:scaling>
        <c:delete val="0"/>
        <c:axPos val="l"/>
        <c:majorGridlines/>
        <c:numFmt formatCode="General" sourceLinked="1"/>
        <c:majorTickMark val="out"/>
        <c:minorTickMark val="none"/>
        <c:tickLblPos val="nextTo"/>
        <c:crossAx val="-1058616144"/>
        <c:crosses val="autoZero"/>
        <c:crossBetween val="between"/>
      </c:valAx>
      <c:serAx>
        <c:axId val="-1586795392"/>
        <c:scaling>
          <c:orientation val="minMax"/>
        </c:scaling>
        <c:delete val="0"/>
        <c:axPos val="b"/>
        <c:majorTickMark val="out"/>
        <c:minorTickMark val="none"/>
        <c:tickLblPos val="nextTo"/>
        <c:crossAx val="-1587295216"/>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3.wmf"/><Relationship Id="rId1" Type="http://schemas.openxmlformats.org/officeDocument/2006/relationships/image" Target="../media/image44.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3.wmf"/><Relationship Id="rId1" Type="http://schemas.openxmlformats.org/officeDocument/2006/relationships/image" Target="../media/image49.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3.wmf"/><Relationship Id="rId1" Type="http://schemas.openxmlformats.org/officeDocument/2006/relationships/image" Target="../media/image53.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smtClean="0"/>
            </a:lvl1pPr>
          </a:lstStyle>
          <a:p>
            <a:pPr>
              <a:defRPr/>
            </a:pPr>
            <a:fld id="{224E5E46-9DA5-4C3F-A151-DF66C95BF23C}" type="datetimeFigureOut">
              <a:rPr lang="en-US"/>
              <a:pPr>
                <a:defRPr/>
              </a:pPr>
              <a:t>4/20/20</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smtClean="0"/>
            </a:lvl1pPr>
          </a:lstStyle>
          <a:p>
            <a:pPr>
              <a:defRPr/>
            </a:pPr>
            <a:fld id="{24E538A4-7FF2-489D-A48A-F1922C783B9C}" type="slidenum">
              <a:rPr lang="en-US"/>
              <a:pPr>
                <a:defRPr/>
              </a:pPr>
              <a:t>‹#›</a:t>
            </a:fld>
            <a:endParaRPr lang="en-US"/>
          </a:p>
        </p:txBody>
      </p:sp>
    </p:spTree>
    <p:extLst>
      <p:ext uri="{BB962C8B-B14F-4D97-AF65-F5344CB8AC3E}">
        <p14:creationId xmlns:p14="http://schemas.microsoft.com/office/powerpoint/2010/main" val="1790050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970938"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95388" y="692150"/>
            <a:ext cx="4619625" cy="346392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1040" y="4387136"/>
            <a:ext cx="5608320" cy="4156234"/>
          </a:xfrm>
          <a:prstGeom prst="rect">
            <a:avLst/>
          </a:prstGeom>
          <a:noFill/>
          <a:ln>
            <a:noFill/>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970938"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lgn="r">
              <a:defRPr sz="1200"/>
            </a:lvl1pPr>
          </a:lstStyle>
          <a:p>
            <a:pPr>
              <a:defRPr/>
            </a:pPr>
            <a:fld id="{CD0E29EA-A76F-4854-BC1E-941D268FE04D}" type="slidenum">
              <a:rPr lang="en-US"/>
              <a:pPr>
                <a:defRPr/>
              </a:pPr>
              <a:t>‹#›</a:t>
            </a:fld>
            <a:endParaRPr lang="en-US"/>
          </a:p>
        </p:txBody>
      </p:sp>
    </p:spTree>
    <p:extLst>
      <p:ext uri="{BB962C8B-B14F-4D97-AF65-F5344CB8AC3E}">
        <p14:creationId xmlns:p14="http://schemas.microsoft.com/office/powerpoint/2010/main" val="181486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1</a:t>
            </a:fld>
            <a:endParaRPr lang="en-US"/>
          </a:p>
        </p:txBody>
      </p:sp>
    </p:spTree>
    <p:extLst>
      <p:ext uri="{BB962C8B-B14F-4D97-AF65-F5344CB8AC3E}">
        <p14:creationId xmlns:p14="http://schemas.microsoft.com/office/powerpoint/2010/main" val="3491464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ABD65D99-7C4F-4971-A2DC-B6FC6AD88D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7062A2A2-6128-40E4-A809-DCE94FC1CA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FFCB2199-6716-4733-A24B-432AEDEEEA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1C922C2-8660-458F-A1C6-2EF33C05DE11}" type="slidenum">
              <a:rPr lang="en-US" altLang="en-US" sz="1200" smtClean="0">
                <a:latin typeface="Calibri" panose="020F0502020204030204" pitchFamily="34" charset="0"/>
              </a:rPr>
              <a:pPr/>
              <a:t>15</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16BCC677-FD08-44B4-A60C-219C013CF6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28D40377-885C-47FF-8275-02A3420ADE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CF7A448C-E233-47AF-8B49-298173A4A9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3A3F3C-697A-46EE-9945-B7C6D86540D4}" type="slidenum">
              <a:rPr lang="en-US" altLang="en-US" sz="1200" smtClean="0">
                <a:latin typeface="Calibri" panose="020F0502020204030204" pitchFamily="34" charset="0"/>
              </a:rPr>
              <a:pPr/>
              <a:t>16</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5282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59695128-0852-4502-BA96-1DF8F51023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86F47BD3-59C8-4C0A-9138-0107E33F6D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7C8584E8-3871-4F38-BD9E-329065E8E8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F051DA4-8C2D-48A5-B710-F79F26426202}" type="slidenum">
              <a:rPr lang="en-US" altLang="en-US" sz="1200" smtClean="0">
                <a:latin typeface="Calibri" panose="020F0502020204030204" pitchFamily="34" charset="0"/>
              </a:rPr>
              <a:pPr/>
              <a:t>17</a:t>
            </a:fld>
            <a:endParaRPr lang="en-US" altLang="en-US" sz="1200">
              <a:latin typeface="Calibri" panose="020F0502020204030204" pitchFamily="34" charset="0"/>
            </a:endParaRPr>
          </a:p>
        </p:txBody>
      </p:sp>
    </p:spTree>
    <p:extLst>
      <p:ext uri="{BB962C8B-B14F-4D97-AF65-F5344CB8AC3E}">
        <p14:creationId xmlns:p14="http://schemas.microsoft.com/office/powerpoint/2010/main" val="285333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C38E40B0-A872-4E39-AAE2-5A16F4AF0A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E2B0935E-D864-43EB-8B0F-B36224544D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1839D750-AE17-4881-859C-3B6BF80B7C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9A8120-232B-4270-AFA6-AC75D0EE84B0}" type="slidenum">
              <a:rPr lang="en-US" altLang="en-US" sz="1200" smtClean="0">
                <a:latin typeface="Calibri" panose="020F0502020204030204" pitchFamily="34" charset="0"/>
              </a:rPr>
              <a:pPr/>
              <a:t>18</a:t>
            </a:fld>
            <a:endParaRPr lang="en-US" altLang="en-US" sz="1200">
              <a:latin typeface="Calibri" panose="020F0502020204030204" pitchFamily="34" charset="0"/>
            </a:endParaRPr>
          </a:p>
        </p:txBody>
      </p:sp>
    </p:spTree>
    <p:extLst>
      <p:ext uri="{BB962C8B-B14F-4D97-AF65-F5344CB8AC3E}">
        <p14:creationId xmlns:p14="http://schemas.microsoft.com/office/powerpoint/2010/main" val="302514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1705A265-5A6E-4ECC-9011-E088AEC4C7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B6887358-143D-47C3-B836-FEC9DD3166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C6DA9F65-14DA-4BFE-8531-4817BC4737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8DDEC20-E939-4D5C-800C-6E56CBB2279F}" type="slidenum">
              <a:rPr lang="en-US" altLang="en-US" sz="1200" smtClean="0">
                <a:latin typeface="Calibri" panose="020F0502020204030204" pitchFamily="34" charset="0"/>
              </a:rPr>
              <a:pPr/>
              <a:t>19</a:t>
            </a:fld>
            <a:endParaRPr lang="en-US" altLang="en-US" sz="1200">
              <a:latin typeface="Calibri" panose="020F0502020204030204" pitchFamily="34" charset="0"/>
            </a:endParaRPr>
          </a:p>
        </p:txBody>
      </p:sp>
    </p:spTree>
    <p:extLst>
      <p:ext uri="{BB962C8B-B14F-4D97-AF65-F5344CB8AC3E}">
        <p14:creationId xmlns:p14="http://schemas.microsoft.com/office/powerpoint/2010/main" val="537616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9B4C3F47-C325-46C0-937D-55F1F623C3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AED50C70-5FC6-4317-B141-5D1C22459A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100356" name="Slide Number Placeholder 3">
            <a:extLst>
              <a:ext uri="{FF2B5EF4-FFF2-40B4-BE49-F238E27FC236}">
                <a16:creationId xmlns:a16="http://schemas.microsoft.com/office/drawing/2014/main" id="{8A9EEF80-5008-4039-83AA-C69CFC650A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48F0CF9-57F9-4D06-A57C-1CA63F2DFB0E}" type="slidenum">
              <a:rPr lang="en-US" altLang="en-US" sz="1200" smtClean="0">
                <a:latin typeface="Calibri" panose="020F0502020204030204" pitchFamily="34" charset="0"/>
              </a:rPr>
              <a:pPr/>
              <a:t>20</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712B8796-B63A-4B6A-91F4-9429367BE4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E409AE51-D4A0-4EF5-A3E7-4FC398F137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p:txBody>
      </p:sp>
      <p:sp>
        <p:nvSpPr>
          <p:cNvPr id="102404" name="Slide Number Placeholder 3">
            <a:extLst>
              <a:ext uri="{FF2B5EF4-FFF2-40B4-BE49-F238E27FC236}">
                <a16:creationId xmlns:a16="http://schemas.microsoft.com/office/drawing/2014/main" id="{F141B4EA-81CF-4177-9C95-213C8C3A2D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1ABB38-B0D2-439C-976C-4DD165EA2C4E}" type="slidenum">
              <a:rPr lang="en-US" altLang="en-US" sz="1200" smtClean="0">
                <a:latin typeface="Calibri" panose="020F0502020204030204" pitchFamily="34" charset="0"/>
              </a:rPr>
              <a:pPr/>
              <a:t>21</a:t>
            </a:fld>
            <a:endParaRPr lang="en-US"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spcBef>
                <a:spcPts val="600"/>
              </a:spcBef>
              <a:spcAft>
                <a:spcPts val="0"/>
              </a:spcAft>
            </a:pPr>
            <a:r>
              <a:rPr lang="en-US" sz="1200" dirty="0">
                <a:effectLst/>
                <a:latin typeface="Times New Roman"/>
                <a:ea typeface="Calibri"/>
                <a:cs typeface="Times New Roman"/>
              </a:rPr>
              <a:t>Table 18.2 summarizes how atoms in different locations in </a:t>
            </a:r>
            <a:r>
              <a:rPr lang="en-US" sz="1200" dirty="0" err="1">
                <a:effectLst/>
                <a:latin typeface="Times New Roman"/>
                <a:ea typeface="Calibri"/>
                <a:cs typeface="Times New Roman"/>
              </a:rPr>
              <a:t>sc</a:t>
            </a:r>
            <a:r>
              <a:rPr lang="en-US" sz="1200" dirty="0">
                <a:effectLst/>
                <a:latin typeface="Times New Roman"/>
                <a:ea typeface="Calibri"/>
                <a:cs typeface="Times New Roman"/>
              </a:rPr>
              <a:t>, bcc, and </a:t>
            </a:r>
            <a:r>
              <a:rPr lang="en-US" sz="1200" dirty="0" err="1">
                <a:effectLst/>
                <a:latin typeface="Times New Roman"/>
                <a:ea typeface="Calibri"/>
                <a:cs typeface="Times New Roman"/>
              </a:rPr>
              <a:t>fcc</a:t>
            </a:r>
            <a:r>
              <a:rPr lang="en-US" sz="1200" dirty="0">
                <a:effectLst/>
                <a:latin typeface="Times New Roman"/>
                <a:ea typeface="Calibri"/>
                <a:cs typeface="Times New Roman"/>
              </a:rPr>
              <a:t> unit cells contribute to the total number of atoms and the relationship between </a:t>
            </a:r>
            <a:r>
              <a:rPr lang="en-US" sz="1200" i="1" dirty="0">
                <a:effectLst/>
                <a:latin typeface="Times New Roman"/>
                <a:ea typeface="Calibri"/>
                <a:cs typeface="Times New Roman"/>
              </a:rPr>
              <a:t>r</a:t>
            </a:r>
            <a:r>
              <a:rPr lang="en-US" sz="1200" dirty="0">
                <a:effectLst/>
                <a:latin typeface="Times New Roman"/>
                <a:ea typeface="Calibri"/>
                <a:cs typeface="Times New Roman"/>
              </a:rPr>
              <a:t> and </a:t>
            </a:r>
            <a:r>
              <a:rPr lang="en-US" sz="1200" i="1" dirty="0">
                <a:effectLst/>
                <a:latin typeface="Script MT Bold"/>
                <a:ea typeface="Calibri"/>
                <a:cs typeface="Times New Roman"/>
              </a:rPr>
              <a:t>l</a:t>
            </a:r>
            <a:r>
              <a:rPr lang="en-US" sz="1200" dirty="0">
                <a:effectLst/>
                <a:latin typeface="Times New Roman"/>
                <a:ea typeface="Calibri"/>
                <a:cs typeface="Times New Roman"/>
              </a:rPr>
              <a:t> for the three cubic unit cells.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We noted that </a:t>
            </a:r>
            <a:r>
              <a:rPr lang="en-US" sz="1200" dirty="0" err="1">
                <a:effectLst/>
                <a:latin typeface="Times New Roman"/>
                <a:ea typeface="Calibri"/>
                <a:cs typeface="Times New Roman"/>
              </a:rPr>
              <a:t>ccp</a:t>
            </a:r>
            <a:r>
              <a:rPr lang="en-US" sz="1200" dirty="0">
                <a:effectLst/>
                <a:latin typeface="Times New Roman"/>
                <a:ea typeface="Calibri"/>
                <a:cs typeface="Times New Roman"/>
              </a:rPr>
              <a:t> and </a:t>
            </a:r>
            <a:r>
              <a:rPr lang="en-US" sz="1200" dirty="0" err="1">
                <a:effectLst/>
                <a:latin typeface="Times New Roman"/>
                <a:ea typeface="Calibri"/>
                <a:cs typeface="Times New Roman"/>
              </a:rPr>
              <a:t>hcp</a:t>
            </a:r>
            <a:r>
              <a:rPr lang="en-US" sz="1200" dirty="0">
                <a:effectLst/>
                <a:latin typeface="Times New Roman"/>
                <a:ea typeface="Calibri"/>
                <a:cs typeface="Times New Roman"/>
              </a:rPr>
              <a:t> are the most efficient packing schemes for spheres. The packing efficiency for </a:t>
            </a:r>
            <a:r>
              <a:rPr lang="en-US" sz="1200" dirty="0" err="1">
                <a:effectLst/>
                <a:latin typeface="Times New Roman"/>
                <a:ea typeface="Calibri"/>
                <a:cs typeface="Times New Roman"/>
              </a:rPr>
              <a:t>fcc</a:t>
            </a:r>
            <a:r>
              <a:rPr lang="en-US" sz="1200" dirty="0">
                <a:effectLst/>
                <a:latin typeface="Times New Roman"/>
                <a:ea typeface="Calibri"/>
                <a:cs typeface="Times New Roman"/>
              </a:rPr>
              <a:t> unit cell is 74.1%.  </a:t>
            </a:r>
            <a:endParaRPr lang="en-US" sz="1200" dirty="0">
              <a:effectLst/>
              <a:latin typeface="+mn-lt"/>
              <a:ea typeface="Calibri"/>
              <a:cs typeface="Times New Roman"/>
            </a:endParaRPr>
          </a:p>
          <a:p>
            <a:r>
              <a:rPr lang="en-US" dirty="0"/>
              <a:t>Figure 18.12</a:t>
            </a:r>
          </a:p>
        </p:txBody>
      </p:sp>
      <p:sp>
        <p:nvSpPr>
          <p:cNvPr id="4" name="Slide Number Placeholder 3"/>
          <p:cNvSpPr>
            <a:spLocks noGrp="1"/>
          </p:cNvSpPr>
          <p:nvPr>
            <p:ph type="sldNum" sz="quarter" idx="10"/>
          </p:nvPr>
        </p:nvSpPr>
        <p:spPr/>
        <p:txBody>
          <a:bodyPr/>
          <a:lstStyle/>
          <a:p>
            <a:fld id="{43C36DF0-84F7-4243-9EF9-2FB55B127BD8}" type="slidenum">
              <a:rPr lang="en-US" smtClean="0"/>
              <a:t>22</a:t>
            </a:fld>
            <a:endParaRPr lang="en-US" dirty="0"/>
          </a:p>
        </p:txBody>
      </p:sp>
    </p:spTree>
    <p:extLst>
      <p:ext uri="{BB962C8B-B14F-4D97-AF65-F5344CB8AC3E}">
        <p14:creationId xmlns:p14="http://schemas.microsoft.com/office/powerpoint/2010/main" val="386501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23</a:t>
            </a:fld>
            <a:endParaRPr lang="en-US"/>
          </a:p>
        </p:txBody>
      </p:sp>
    </p:spTree>
    <p:extLst>
      <p:ext uri="{BB962C8B-B14F-4D97-AF65-F5344CB8AC3E}">
        <p14:creationId xmlns:p14="http://schemas.microsoft.com/office/powerpoint/2010/main" val="562325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miter lim="800000"/>
            <a:headEnd/>
            <a:tailEnd/>
          </a:ln>
        </p:spPr>
        <p:txBody>
          <a:bodyPr/>
          <a:lstStyle/>
          <a:p>
            <a:pPr eaLnBrk="0" hangingPunct="0"/>
            <a:fld id="{3EAAF100-A3B4-4D08-B1D9-B1BDD2704BD7}" type="slidenum">
              <a:rPr lang="en-US" smtClean="0">
                <a:latin typeface="Helvetica" pitchFamily="34" charset="0"/>
                <a:ea typeface="ＭＳ Ｐゴシック" charset="-128"/>
              </a:rPr>
              <a:pPr eaLnBrk="0" hangingPunct="0"/>
              <a:t>27</a:t>
            </a:fld>
            <a:endParaRPr lang="en-US">
              <a:latin typeface="Helvetica" pitchFamily="34" charset="0"/>
              <a:ea typeface="ＭＳ Ｐゴシック" charset="-128"/>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58369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headEnd/>
            <a:tailEnd/>
          </a:ln>
        </p:spPr>
        <p:txBody>
          <a:bodyPr/>
          <a:lstStyle/>
          <a:p>
            <a:pPr eaLnBrk="0" hangingPunct="0"/>
            <a:fld id="{2E9CB555-DD08-4267-9C31-434C3BFFE6B0}" type="slidenum">
              <a:rPr lang="en-US" smtClean="0">
                <a:latin typeface="Helvetica" pitchFamily="34" charset="0"/>
                <a:ea typeface="ＭＳ Ｐゴシック" charset="-128"/>
              </a:rPr>
              <a:pPr eaLnBrk="0" hangingPunct="0"/>
              <a:t>2</a:t>
            </a:fld>
            <a:endParaRPr lang="en-US">
              <a:latin typeface="Helvetica" pitchFamily="34" charset="0"/>
              <a:ea typeface="ＭＳ Ｐゴシック" charset="-128"/>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88225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spcBef>
                <a:spcPts val="600"/>
              </a:spcBef>
              <a:spcAft>
                <a:spcPts val="0"/>
              </a:spcAft>
            </a:pPr>
            <a:r>
              <a:rPr lang="en-US" sz="1200" dirty="0">
                <a:effectLst/>
                <a:latin typeface="Times New Roman"/>
                <a:ea typeface="Calibri"/>
                <a:cs typeface="Times New Roman"/>
              </a:rPr>
              <a:t>Metals have been used for tools, weapons, currency, and jewelry for thousands of years. Initially only three elements (copper, silver, and gold) were used because they are the only ones found free in nature. Most silver and copper are found as ores, argentite (Ag</a:t>
            </a:r>
            <a:r>
              <a:rPr lang="en-US" sz="1200" baseline="-25000" dirty="0">
                <a:effectLst/>
                <a:latin typeface="Times New Roman"/>
                <a:ea typeface="Calibri"/>
                <a:cs typeface="Times New Roman"/>
              </a:rPr>
              <a:t>2</a:t>
            </a:r>
            <a:r>
              <a:rPr lang="en-US" sz="1200" dirty="0">
                <a:effectLst/>
                <a:latin typeface="Times New Roman"/>
                <a:ea typeface="Calibri"/>
                <a:cs typeface="Times New Roman"/>
              </a:rPr>
              <a:t>S) chalcopyrite (CuFeS</a:t>
            </a:r>
            <a:r>
              <a:rPr lang="en-US" sz="1200" baseline="-25000" dirty="0">
                <a:effectLst/>
                <a:latin typeface="Times New Roman"/>
                <a:ea typeface="Calibri"/>
                <a:cs typeface="Times New Roman"/>
              </a:rPr>
              <a:t>2</a:t>
            </a:r>
            <a:r>
              <a:rPr lang="en-US" sz="1200" dirty="0">
                <a:effectLst/>
                <a:latin typeface="Times New Roman"/>
                <a:ea typeface="Calibri"/>
                <a:cs typeface="Times New Roman"/>
              </a:rPr>
              <a:t>), and chalcocite (Cu</a:t>
            </a:r>
            <a:r>
              <a:rPr lang="en-US" sz="1200" baseline="-25000" dirty="0">
                <a:effectLst/>
                <a:latin typeface="Times New Roman"/>
                <a:ea typeface="Calibri"/>
                <a:cs typeface="Times New Roman"/>
              </a:rPr>
              <a:t>2</a:t>
            </a:r>
            <a:r>
              <a:rPr lang="en-US" sz="1200" dirty="0">
                <a:effectLst/>
                <a:latin typeface="Times New Roman"/>
                <a:ea typeface="Calibri"/>
                <a:cs typeface="Times New Roman"/>
              </a:rPr>
              <a:t>S). </a:t>
            </a:r>
            <a:r>
              <a:rPr lang="en-US" sz="1200" b="1" dirty="0">
                <a:effectLst/>
                <a:latin typeface="Times New Roman"/>
                <a:ea typeface="Calibri"/>
                <a:cs typeface="Times New Roman"/>
              </a:rPr>
              <a:t>Ores </a:t>
            </a:r>
            <a:r>
              <a:rPr lang="en-US" sz="1200" dirty="0">
                <a:effectLst/>
                <a:latin typeface="Times New Roman"/>
                <a:ea typeface="Calibri"/>
                <a:cs typeface="Times New Roman"/>
              </a:rPr>
              <a:t>are naturally occurring compounds or mixtures of compounds from which elements can be extracted. Most ores are </a:t>
            </a:r>
            <a:r>
              <a:rPr lang="en-US" sz="1200" b="1" dirty="0">
                <a:effectLst/>
                <a:latin typeface="Times New Roman"/>
                <a:ea typeface="Calibri"/>
                <a:cs typeface="Times New Roman"/>
              </a:rPr>
              <a:t>ionic solids</a:t>
            </a:r>
            <a:r>
              <a:rPr lang="en-US" sz="1200" dirty="0">
                <a:effectLst/>
                <a:latin typeface="Times New Roman"/>
                <a:ea typeface="Calibri"/>
                <a:cs typeface="Times New Roman"/>
              </a:rPr>
              <a:t> consisting of monatomic or polyatomic ions held together by ionic bonds. </a:t>
            </a:r>
            <a:r>
              <a:rPr lang="en-US" sz="1200" b="1" dirty="0">
                <a:effectLst/>
                <a:latin typeface="Times New Roman"/>
                <a:ea typeface="Calibri"/>
                <a:cs typeface="Times New Roman"/>
              </a:rPr>
              <a:t>Ceramics</a:t>
            </a:r>
            <a:r>
              <a:rPr lang="en-US" sz="1200" dirty="0">
                <a:effectLst/>
                <a:latin typeface="Times New Roman"/>
                <a:ea typeface="Calibri"/>
                <a:cs typeface="Times New Roman"/>
              </a:rPr>
              <a:t> are solid inorganic compounds or mixtures of compounds that have been heated in such a way to transform them into a harder and more heat-resistant material.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Most gold jewelry is not pure gold as it is one of the softer metals and is very easy to bend. Gold blended with other metals (palladium, silver, or copper) is more resistant to physical damage. Any mixture of a host metal with one or more other elements is called an </a:t>
            </a:r>
            <a:r>
              <a:rPr lang="en-US" sz="1200" b="1" dirty="0">
                <a:effectLst/>
                <a:latin typeface="Times New Roman"/>
                <a:ea typeface="Calibri"/>
                <a:cs typeface="Times New Roman"/>
              </a:rPr>
              <a:t>alloy</a:t>
            </a:r>
            <a:r>
              <a:rPr lang="en-US" sz="1200" dirty="0">
                <a:effectLst/>
                <a:latin typeface="Times New Roman"/>
                <a:ea typeface="Calibri"/>
                <a:cs typeface="Times New Roman"/>
              </a:rPr>
              <a:t>. Some alloys are solid solutions, homogeneous at the atomic level and others are heterogeneous mixtures. The properties of alloys can be modified by varying the proportions of metals present.</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One of the first alloys, bronze, a mixture of copper and tin, was used to make tools and weapons that were harder, stronger, and more durable than those of copper alone. Brass is another copper alloy mixed with zinc. This alloy does tarnish over time but it is popular in hospitals for its antimicrobial properties (due to copper).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Aluminum alloys are ideal for making aircraft because they are strong and lightweight. New alloys find use in sports such as a patented five-metal alloy of nickel, zirconium, titanium, copper, and beryllium for making golf clubs.</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We will look at the links between the physical properties of solids at the macroscopic level and the structures of these solids at the atomic level. </a:t>
            </a:r>
            <a:endParaRPr lang="en-US" sz="1200" dirty="0">
              <a:effectLst/>
              <a:latin typeface="+mn-lt"/>
              <a:ea typeface="Calibri"/>
              <a:cs typeface="Times New Roman"/>
            </a:endParaRPr>
          </a:p>
          <a:p>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29</a:t>
            </a:fld>
            <a:endParaRPr lang="en-US" dirty="0"/>
          </a:p>
        </p:txBody>
      </p:sp>
    </p:spTree>
    <p:extLst>
      <p:ext uri="{BB962C8B-B14F-4D97-AF65-F5344CB8AC3E}">
        <p14:creationId xmlns:p14="http://schemas.microsoft.com/office/powerpoint/2010/main" val="79653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01671901-8EFE-4DCF-9204-7CCCFF4987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30CE112A-9B9F-4D4A-9D2D-CE2EDBEC01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16740" name="Slide Number Placeholder 3">
            <a:extLst>
              <a:ext uri="{FF2B5EF4-FFF2-40B4-BE49-F238E27FC236}">
                <a16:creationId xmlns:a16="http://schemas.microsoft.com/office/drawing/2014/main" id="{1ED4DC33-B4AB-41E7-8DC7-8A2452EA63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BC4913-C7D5-4AB7-8355-641DA0A9C7BE}" type="slidenum">
              <a:rPr lang="en-US" altLang="en-US" sz="1200" smtClean="0">
                <a:latin typeface="Calibri" panose="020F0502020204030204" pitchFamily="34" charset="0"/>
              </a:rPr>
              <a:pPr/>
              <a:t>30</a:t>
            </a:fld>
            <a:endParaRPr lang="en-US"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p:spPr>
        <p:txBody>
          <a:bodyPr/>
          <a:lstStyle/>
          <a:p>
            <a:endParaRPr lang="en-US">
              <a:latin typeface="Times" pitchFamily="18" charset="0"/>
            </a:endParaRPr>
          </a:p>
        </p:txBody>
      </p:sp>
      <p:sp>
        <p:nvSpPr>
          <p:cNvPr id="72707" name="Slide Number Placeholder 3"/>
          <p:cNvSpPr>
            <a:spLocks noGrp="1"/>
          </p:cNvSpPr>
          <p:nvPr>
            <p:ph type="sldNum" sz="quarter" idx="5"/>
          </p:nvPr>
        </p:nvSpPr>
        <p:spPr>
          <a:noFill/>
          <a:ln>
            <a:miter lim="800000"/>
            <a:headEnd/>
            <a:tailEnd/>
          </a:ln>
        </p:spPr>
        <p:txBody>
          <a:bodyPr/>
          <a:lstStyle/>
          <a:p>
            <a:fld id="{08DEF153-E76E-4D4C-BEAE-33FC0B6A0BC2}" type="slidenum">
              <a:rPr lang="en-US" smtClean="0">
                <a:latin typeface="Times" pitchFamily="18" charset="0"/>
                <a:ea typeface="ＭＳ Ｐゴシック" charset="-128"/>
              </a:rPr>
              <a:pPr/>
              <a:t>31</a:t>
            </a:fld>
            <a:endParaRPr lang="en-US">
              <a:latin typeface="Times" pitchFamily="18" charset="0"/>
              <a:ea typeface="ＭＳ Ｐゴシック" charset="-128"/>
            </a:endParaRPr>
          </a:p>
        </p:txBody>
      </p:sp>
    </p:spTree>
    <p:extLst>
      <p:ext uri="{BB962C8B-B14F-4D97-AF65-F5344CB8AC3E}">
        <p14:creationId xmlns:p14="http://schemas.microsoft.com/office/powerpoint/2010/main" val="499920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AF20F334-1A47-40D0-BF19-79A32F2A3A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54CB1BAF-1087-408D-96E5-DF6A3517C8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18788" name="Slide Number Placeholder 3">
            <a:extLst>
              <a:ext uri="{FF2B5EF4-FFF2-40B4-BE49-F238E27FC236}">
                <a16:creationId xmlns:a16="http://schemas.microsoft.com/office/drawing/2014/main" id="{74F50901-4FE0-4986-8F30-9339693D8D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367ABE-EBD1-4403-B392-E482F725767C}" type="slidenum">
              <a:rPr lang="en-US" altLang="en-US" sz="1200" smtClean="0">
                <a:latin typeface="Calibri" panose="020F0502020204030204" pitchFamily="34" charset="0"/>
              </a:rPr>
              <a:pPr/>
              <a:t>32</a:t>
            </a:fld>
            <a:endParaRPr lang="en-US"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0D289ED8-AF62-470B-8C3A-39AE6C0162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8CF539D6-85B0-4EDD-BF6F-62DBAA0076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22884" name="Slide Number Placeholder 3">
            <a:extLst>
              <a:ext uri="{FF2B5EF4-FFF2-40B4-BE49-F238E27FC236}">
                <a16:creationId xmlns:a16="http://schemas.microsoft.com/office/drawing/2014/main" id="{684347F5-819E-4B27-AA93-7F4DD41982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4426BC7-4C15-49F1-865D-6A9F6089DD99}" type="slidenum">
              <a:rPr lang="en-US" altLang="en-US" sz="1200" smtClean="0">
                <a:latin typeface="Calibri" panose="020F0502020204030204" pitchFamily="34" charset="0"/>
              </a:rPr>
              <a:pPr/>
              <a:t>33</a:t>
            </a:fld>
            <a:endParaRPr lang="en-US"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2D73F5E9-44AC-474D-B143-A35EC6A58B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A0E3A26A-D56A-44FB-BC49-2632F765B0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(9.4)	Structure and bonding in metals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24932" name="Slide Number Placeholder 3">
            <a:extLst>
              <a:ext uri="{FF2B5EF4-FFF2-40B4-BE49-F238E27FC236}">
                <a16:creationId xmlns:a16="http://schemas.microsoft.com/office/drawing/2014/main" id="{F9B39351-455B-4D96-BD85-971B91BEF8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8F991D-4B3E-4D65-B67E-5A2812DE8C5B}" type="slidenum">
              <a:rPr lang="en-US" altLang="en-US" sz="1200" smtClean="0">
                <a:latin typeface="Calibri" panose="020F0502020204030204" pitchFamily="34" charset="0"/>
              </a:rPr>
              <a:pPr/>
              <a:t>34</a:t>
            </a:fld>
            <a:endParaRPr lang="en-US" altLang="en-US"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headEnd/>
            <a:tailEnd/>
          </a:ln>
        </p:spPr>
        <p:txBody>
          <a:bodyPr/>
          <a:lstStyle/>
          <a:p>
            <a:pPr eaLnBrk="0" hangingPunct="0"/>
            <a:fld id="{2E9CB555-DD08-4267-9C31-434C3BFFE6B0}" type="slidenum">
              <a:rPr lang="en-US" smtClean="0">
                <a:latin typeface="Helvetica" pitchFamily="34" charset="0"/>
                <a:ea typeface="ＭＳ Ｐゴシック" charset="-128"/>
              </a:rPr>
              <a:pPr eaLnBrk="0" hangingPunct="0"/>
              <a:t>35</a:t>
            </a:fld>
            <a:endParaRPr lang="en-US">
              <a:latin typeface="Helvetica" pitchFamily="34" charset="0"/>
              <a:ea typeface="ＭＳ Ｐゴシック" charset="-128"/>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56822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miter lim="800000"/>
            <a:headEnd/>
            <a:tailEnd/>
          </a:ln>
        </p:spPr>
        <p:txBody>
          <a:bodyPr/>
          <a:lstStyle/>
          <a:p>
            <a:pPr eaLnBrk="0" hangingPunct="0"/>
            <a:fld id="{A671122C-68DC-4DF3-8E7C-5615E0C56E8A}" type="slidenum">
              <a:rPr lang="en-US" smtClean="0">
                <a:latin typeface="Helvetica" pitchFamily="34" charset="0"/>
                <a:ea typeface="ＭＳ Ｐゴシック" charset="-128"/>
              </a:rPr>
              <a:pPr eaLnBrk="0" hangingPunct="0"/>
              <a:t>36</a:t>
            </a:fld>
            <a:endParaRPr lang="en-US">
              <a:latin typeface="Helvetica" pitchFamily="34" charset="0"/>
              <a:ea typeface="ＭＳ Ｐゴシック" charset="-128"/>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54611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miter lim="800000"/>
            <a:headEnd/>
            <a:tailEnd/>
          </a:ln>
        </p:spPr>
        <p:txBody>
          <a:bodyPr/>
          <a:lstStyle/>
          <a:p>
            <a:pPr eaLnBrk="0" hangingPunct="0"/>
            <a:fld id="{A671122C-68DC-4DF3-8E7C-5615E0C56E8A}" type="slidenum">
              <a:rPr lang="en-US" smtClean="0">
                <a:latin typeface="Helvetica" pitchFamily="34" charset="0"/>
                <a:ea typeface="ＭＳ Ｐゴシック" charset="-128"/>
              </a:rPr>
              <a:pPr eaLnBrk="0" hangingPunct="0"/>
              <a:t>37</a:t>
            </a:fld>
            <a:endParaRPr lang="en-US">
              <a:latin typeface="Helvetica" pitchFamily="34" charset="0"/>
              <a:ea typeface="ＭＳ Ｐゴシック" charset="-128"/>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728990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p:spPr>
        <p:txBody>
          <a:bodyPr/>
          <a:lstStyle/>
          <a:p>
            <a:endParaRPr lang="en-US">
              <a:latin typeface="Times" pitchFamily="18" charset="0"/>
            </a:endParaRPr>
          </a:p>
        </p:txBody>
      </p:sp>
      <p:sp>
        <p:nvSpPr>
          <p:cNvPr id="72707" name="Slide Number Placeholder 3"/>
          <p:cNvSpPr>
            <a:spLocks noGrp="1"/>
          </p:cNvSpPr>
          <p:nvPr>
            <p:ph type="sldNum" sz="quarter" idx="5"/>
          </p:nvPr>
        </p:nvSpPr>
        <p:spPr>
          <a:noFill/>
          <a:ln>
            <a:miter lim="800000"/>
            <a:headEnd/>
            <a:tailEnd/>
          </a:ln>
        </p:spPr>
        <p:txBody>
          <a:bodyPr/>
          <a:lstStyle/>
          <a:p>
            <a:fld id="{08DEF153-E76E-4D4C-BEAE-33FC0B6A0BC2}" type="slidenum">
              <a:rPr lang="en-US" smtClean="0">
                <a:latin typeface="Times" pitchFamily="18" charset="0"/>
                <a:ea typeface="ＭＳ Ｐゴシック" charset="-128"/>
              </a:rPr>
              <a:pPr/>
              <a:t>38</a:t>
            </a:fld>
            <a:endParaRPr lang="en-US">
              <a:latin typeface="Times" pitchFamily="18" charset="0"/>
              <a:ea typeface="ＭＳ Ｐゴシック" charset="-128"/>
            </a:endParaRPr>
          </a:p>
        </p:txBody>
      </p:sp>
    </p:spTree>
    <p:extLst>
      <p:ext uri="{BB962C8B-B14F-4D97-AF65-F5344CB8AC3E}">
        <p14:creationId xmlns:p14="http://schemas.microsoft.com/office/powerpoint/2010/main" val="10619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headEnd/>
            <a:tailEnd/>
          </a:ln>
        </p:spPr>
        <p:txBody>
          <a:bodyPr/>
          <a:lstStyle/>
          <a:p>
            <a:pPr eaLnBrk="0" hangingPunct="0"/>
            <a:fld id="{2E9CB555-DD08-4267-9C31-434C3BFFE6B0}" type="slidenum">
              <a:rPr lang="en-US" smtClean="0">
                <a:latin typeface="Helvetica" pitchFamily="34" charset="0"/>
                <a:ea typeface="ＭＳ Ｐゴシック" charset="-128"/>
              </a:rPr>
              <a:pPr eaLnBrk="0" hangingPunct="0"/>
              <a:t>3</a:t>
            </a:fld>
            <a:endParaRPr lang="en-US">
              <a:latin typeface="Helvetica" pitchFamily="34" charset="0"/>
              <a:ea typeface="ＭＳ Ｐゴシック" charset="-128"/>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570467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miter lim="800000"/>
            <a:headEnd/>
            <a:tailEnd/>
          </a:ln>
        </p:spPr>
        <p:txBody>
          <a:bodyPr/>
          <a:lstStyle/>
          <a:p>
            <a:pPr eaLnBrk="0" hangingPunct="0"/>
            <a:fld id="{EA1DE22F-8176-42FD-8D3B-C11E3B4CFFB2}" type="slidenum">
              <a:rPr lang="en-US" smtClean="0">
                <a:latin typeface="Helvetica" pitchFamily="34" charset="0"/>
                <a:ea typeface="ＭＳ Ｐゴシック" charset="-128"/>
              </a:rPr>
              <a:pPr eaLnBrk="0" hangingPunct="0"/>
              <a:t>39</a:t>
            </a:fld>
            <a:endParaRPr lang="en-US">
              <a:latin typeface="Helvetica" pitchFamily="34" charset="0"/>
              <a:ea typeface="ＭＳ Ｐゴシック" charset="-128"/>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611377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E9C8F005-6D9D-4340-8C7D-45F454735B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05D26F81-D402-46B4-937B-9099998DB7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(9.5)	Carbon and silicon: Network atomic solids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69988" name="Slide Number Placeholder 3">
            <a:extLst>
              <a:ext uri="{FF2B5EF4-FFF2-40B4-BE49-F238E27FC236}">
                <a16:creationId xmlns:a16="http://schemas.microsoft.com/office/drawing/2014/main" id="{2D8A6B5B-CFA5-4FC5-8164-CC54280145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A6F9B3-CCDA-46DC-B2D1-9E8F3942928D}" type="slidenum">
              <a:rPr lang="en-US" altLang="en-US" sz="1200" smtClean="0">
                <a:latin typeface="Calibri" panose="020F0502020204030204" pitchFamily="34" charset="0"/>
              </a:rPr>
              <a:pPr/>
              <a:t>43</a:t>
            </a:fld>
            <a:endParaRPr lang="en-US" altLang="en-US" sz="1200">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Wagner Figure 2. (Top) Relative comparison of band diagrams for an insulator, a semiconductor, and a metal. The intrinsic </a:t>
            </a:r>
            <a:r>
              <a:rPr lang="en-US" sz="1200" b="0" i="0" u="none" strike="noStrike" kern="1200" baseline="0" dirty="0" err="1">
                <a:solidFill>
                  <a:schemeClr val="tx1"/>
                </a:solidFill>
                <a:latin typeface="+mn-lt"/>
                <a:ea typeface="+mn-ea"/>
                <a:cs typeface="+mn-cs"/>
              </a:rPr>
              <a:t>bandgap</a:t>
            </a:r>
            <a:r>
              <a:rPr lang="en-US" sz="1200" b="0" i="0" u="none" strike="noStrike" kern="1200" baseline="0" dirty="0">
                <a:solidFill>
                  <a:schemeClr val="tx1"/>
                </a:solidFill>
                <a:latin typeface="+mn-lt"/>
                <a:ea typeface="+mn-ea"/>
                <a:cs typeface="+mn-cs"/>
              </a:rPr>
              <a:t> energy, </a:t>
            </a:r>
            <a:r>
              <a:rPr lang="en-US" sz="1200" b="0" i="0" u="none" strike="noStrike" kern="1200" baseline="0" dirty="0" err="1">
                <a:solidFill>
                  <a:schemeClr val="tx1"/>
                </a:solidFill>
                <a:latin typeface="+mn-lt"/>
                <a:ea typeface="+mn-ea"/>
                <a:cs typeface="+mn-cs"/>
              </a:rPr>
              <a:t>Egi</a:t>
            </a:r>
            <a:r>
              <a:rPr lang="en-US" sz="1200" b="0" i="0" u="none" strike="noStrike" kern="1200" baseline="0" dirty="0">
                <a:solidFill>
                  <a:schemeClr val="tx1"/>
                </a:solidFill>
                <a:latin typeface="+mn-lt"/>
                <a:ea typeface="+mn-ea"/>
                <a:cs typeface="+mn-cs"/>
              </a:rPr>
              <a:t>, is the</a:t>
            </a:r>
          </a:p>
          <a:p>
            <a:r>
              <a:rPr lang="en-US" sz="1200" b="0" i="0" u="none" strike="noStrike" kern="1200" baseline="0" dirty="0">
                <a:solidFill>
                  <a:schemeClr val="tx1"/>
                </a:solidFill>
                <a:latin typeface="+mn-lt"/>
                <a:ea typeface="+mn-ea"/>
                <a:cs typeface="+mn-cs"/>
              </a:rPr>
              <a:t>separation between the top of the valence band and the bottom of the conduction band. In metal systems, there is no effective </a:t>
            </a:r>
            <a:r>
              <a:rPr lang="en-US" sz="1200" b="0" i="0" u="none" strike="noStrike" kern="1200" baseline="0" dirty="0" err="1">
                <a:solidFill>
                  <a:schemeClr val="tx1"/>
                </a:solidFill>
                <a:latin typeface="+mn-lt"/>
                <a:ea typeface="+mn-ea"/>
                <a:cs typeface="+mn-cs"/>
              </a:rPr>
              <a:t>bandgap</a:t>
            </a:r>
            <a:r>
              <a:rPr lang="en-US" sz="1200" b="0" i="0" u="none" strike="noStrike" kern="1200" baseline="0" dirty="0">
                <a:solidFill>
                  <a:schemeClr val="tx1"/>
                </a:solidFill>
                <a:latin typeface="+mn-lt"/>
                <a:ea typeface="+mn-ea"/>
                <a:cs typeface="+mn-cs"/>
              </a:rPr>
              <a:t> and</a:t>
            </a:r>
          </a:p>
          <a:p>
            <a:r>
              <a:rPr lang="en-US" sz="1200" b="0" i="0" u="none" strike="noStrike" kern="1200" baseline="0" dirty="0">
                <a:solidFill>
                  <a:schemeClr val="tx1"/>
                </a:solidFill>
                <a:latin typeface="+mn-lt"/>
                <a:ea typeface="+mn-ea"/>
                <a:cs typeface="+mn-cs"/>
              </a:rPr>
              <a:t>oftentimes the valence and conduction band overlap (gray area). (Bottom) Relative comparison of carrier concentration profile. As the energy gap</a:t>
            </a:r>
          </a:p>
          <a:p>
            <a:r>
              <a:rPr lang="en-US" sz="1200" b="0" i="0" u="none" strike="noStrike" kern="1200" baseline="0" dirty="0">
                <a:solidFill>
                  <a:schemeClr val="tx1"/>
                </a:solidFill>
                <a:latin typeface="+mn-lt"/>
                <a:ea typeface="+mn-ea"/>
                <a:cs typeface="+mn-cs"/>
              </a:rPr>
              <a:t>increases, the number of electrons promoted from the valence to conduction band decreases significantly. As a result, conductivity of the material</a:t>
            </a:r>
          </a:p>
          <a:p>
            <a:r>
              <a:rPr lang="en-US" sz="1200" b="0" i="0" u="none" strike="noStrike" kern="1200" baseline="0" dirty="0">
                <a:solidFill>
                  <a:schemeClr val="tx1"/>
                </a:solidFill>
                <a:latin typeface="+mn-lt"/>
                <a:ea typeface="+mn-ea"/>
                <a:cs typeface="+mn-cs"/>
              </a:rPr>
              <a:t>decreases. The carrier concentration profile is determined by the density of states (spacing of the energy levels in the band) and Boltzmann’s</a:t>
            </a:r>
          </a:p>
          <a:p>
            <a:r>
              <a:rPr lang="en-US" sz="1200" b="0" i="0" u="none" strike="noStrike" kern="1200" baseline="0" dirty="0">
                <a:solidFill>
                  <a:schemeClr val="tx1"/>
                </a:solidFill>
                <a:latin typeface="+mn-lt"/>
                <a:ea typeface="+mn-ea"/>
                <a:cs typeface="+mn-cs"/>
              </a:rPr>
              <a:t>distribution. The charge carriers in the bands are represented by the plus and minus symbols. The Fermi level (EF) is represented by the dashed line.</a:t>
            </a:r>
            <a:endParaRPr lang="en-US" dirty="0"/>
          </a:p>
        </p:txBody>
      </p:sp>
      <p:sp>
        <p:nvSpPr>
          <p:cNvPr id="4" name="Slide Number Placeholder 3"/>
          <p:cNvSpPr>
            <a:spLocks noGrp="1"/>
          </p:cNvSpPr>
          <p:nvPr>
            <p:ph type="sldNum" sz="quarter" idx="10"/>
          </p:nvPr>
        </p:nvSpPr>
        <p:spPr/>
        <p:txBody>
          <a:bodyPr/>
          <a:lstStyle/>
          <a:p>
            <a:fld id="{227C03F1-2EBA-3D42-8422-9CB59FCF64E0}" type="slidenum">
              <a:rPr lang="en-US" smtClean="0"/>
              <a:t>44</a:t>
            </a:fld>
            <a:endParaRPr lang="en-US"/>
          </a:p>
        </p:txBody>
      </p:sp>
    </p:spTree>
    <p:extLst>
      <p:ext uri="{BB962C8B-B14F-4D97-AF65-F5344CB8AC3E}">
        <p14:creationId xmlns:p14="http://schemas.microsoft.com/office/powerpoint/2010/main" val="3951411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47</a:t>
            </a:fld>
            <a:endParaRPr lang="en-US"/>
          </a:p>
        </p:txBody>
      </p:sp>
    </p:spTree>
    <p:extLst>
      <p:ext uri="{BB962C8B-B14F-4D97-AF65-F5344CB8AC3E}">
        <p14:creationId xmlns:p14="http://schemas.microsoft.com/office/powerpoint/2010/main" val="36302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miter lim="800000"/>
            <a:headEnd/>
            <a:tailEnd/>
          </a:ln>
        </p:spPr>
        <p:txBody>
          <a:bodyPr/>
          <a:lstStyle/>
          <a:p>
            <a:pPr eaLnBrk="0" hangingPunct="0"/>
            <a:fld id="{EBB698E7-FE8B-4D6F-ADC3-284507300C31}" type="slidenum">
              <a:rPr lang="en-US" smtClean="0">
                <a:latin typeface="Helvetica" pitchFamily="34" charset="0"/>
                <a:ea typeface="ＭＳ Ｐゴシック" charset="-128"/>
              </a:rPr>
              <a:pPr eaLnBrk="0" hangingPunct="0"/>
              <a:t>50</a:t>
            </a:fld>
            <a:endParaRPr lang="en-US">
              <a:latin typeface="Helvetica" pitchFamily="34" charset="0"/>
              <a:ea typeface="ＭＳ Ｐゴシック" charset="-128"/>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571343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miter lim="800000"/>
            <a:headEnd/>
            <a:tailEnd/>
          </a:ln>
        </p:spPr>
        <p:txBody>
          <a:bodyPr/>
          <a:lstStyle/>
          <a:p>
            <a:pPr eaLnBrk="0" hangingPunct="0"/>
            <a:fld id="{EBB698E7-FE8B-4D6F-ADC3-284507300C31}" type="slidenum">
              <a:rPr lang="en-US" smtClean="0">
                <a:latin typeface="Helvetica" pitchFamily="34" charset="0"/>
                <a:ea typeface="ＭＳ Ｐゴシック" charset="-128"/>
              </a:rPr>
              <a:pPr eaLnBrk="0" hangingPunct="0"/>
              <a:t>51</a:t>
            </a:fld>
            <a:endParaRPr lang="en-US">
              <a:latin typeface="Helvetica" pitchFamily="34" charset="0"/>
              <a:ea typeface="ＭＳ Ｐゴシック" charset="-128"/>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378121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miter lim="800000"/>
            <a:headEnd/>
            <a:tailEnd/>
          </a:ln>
        </p:spPr>
        <p:txBody>
          <a:bodyPr/>
          <a:lstStyle/>
          <a:p>
            <a:pPr eaLnBrk="0" hangingPunct="0"/>
            <a:fld id="{EBB698E7-FE8B-4D6F-ADC3-284507300C31}" type="slidenum">
              <a:rPr lang="en-US" smtClean="0">
                <a:latin typeface="Helvetica" pitchFamily="34" charset="0"/>
                <a:ea typeface="ＭＳ Ｐゴシック" charset="-128"/>
              </a:rPr>
              <a:pPr eaLnBrk="0" hangingPunct="0"/>
              <a:t>52</a:t>
            </a:fld>
            <a:endParaRPr lang="en-US">
              <a:latin typeface="Helvetica" pitchFamily="34" charset="0"/>
              <a:ea typeface="ＭＳ Ｐゴシック" charset="-128"/>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183317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miter lim="800000"/>
            <a:headEnd/>
            <a:tailEnd/>
          </a:ln>
        </p:spPr>
        <p:txBody>
          <a:bodyPr/>
          <a:lstStyle/>
          <a:p>
            <a:pPr eaLnBrk="0" hangingPunct="0"/>
            <a:fld id="{EBB698E7-FE8B-4D6F-ADC3-284507300C31}" type="slidenum">
              <a:rPr lang="en-US" smtClean="0">
                <a:latin typeface="Helvetica" pitchFamily="34" charset="0"/>
                <a:ea typeface="ＭＳ Ｐゴシック" charset="-128"/>
              </a:rPr>
              <a:pPr eaLnBrk="0" hangingPunct="0"/>
              <a:t>53</a:t>
            </a:fld>
            <a:endParaRPr lang="en-US">
              <a:latin typeface="Helvetica" pitchFamily="34" charset="0"/>
              <a:ea typeface="ＭＳ Ｐゴシック" charset="-128"/>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19360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miter lim="800000"/>
            <a:headEnd/>
            <a:tailEnd/>
          </a:ln>
        </p:spPr>
        <p:txBody>
          <a:bodyPr/>
          <a:lstStyle/>
          <a:p>
            <a:pPr eaLnBrk="0" hangingPunct="0"/>
            <a:fld id="{EBB698E7-FE8B-4D6F-ADC3-284507300C31}" type="slidenum">
              <a:rPr lang="en-US" smtClean="0">
                <a:latin typeface="Helvetica" pitchFamily="34" charset="0"/>
                <a:ea typeface="ＭＳ Ｐゴシック" charset="-128"/>
              </a:rPr>
              <a:pPr eaLnBrk="0" hangingPunct="0"/>
              <a:t>54</a:t>
            </a:fld>
            <a:endParaRPr lang="en-US">
              <a:latin typeface="Helvetica" pitchFamily="34" charset="0"/>
              <a:ea typeface="ＭＳ Ｐゴシック" charset="-128"/>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39576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E764FCF7-79E9-4E43-83A1-F3411C9BE1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0EACA264-A6A1-46A9-A2F1-D2DDE87AC5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(9.5)	Carbon and silicon: Network atomic solids </a:t>
            </a:r>
            <a:endParaRPr lang="en-US" altLang="en-US">
              <a:ea typeface="ＭＳ Ｐゴシック" panose="020B0600070205080204" pitchFamily="34" charset="-128"/>
            </a:endParaRPr>
          </a:p>
        </p:txBody>
      </p:sp>
      <p:sp>
        <p:nvSpPr>
          <p:cNvPr id="135172" name="Slide Number Placeholder 3">
            <a:extLst>
              <a:ext uri="{FF2B5EF4-FFF2-40B4-BE49-F238E27FC236}">
                <a16:creationId xmlns:a16="http://schemas.microsoft.com/office/drawing/2014/main" id="{C296C8A0-011E-4816-94FD-6EE1A94448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CE0AE85-B267-442F-8B95-F4D4D1F070D2}" type="slidenum">
              <a:rPr lang="en-US" altLang="en-US" sz="1200" smtClean="0">
                <a:latin typeface="Calibri" panose="020F0502020204030204" pitchFamily="34" charset="0"/>
              </a:rPr>
              <a:pPr/>
              <a:t>55</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C69644DE-00A4-43EE-BF0D-D0FA8C7602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86812B2D-E7F6-44D4-8C90-AA5CCD20DD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(9.3)	An introduction to structures and types of solids</a:t>
            </a:r>
            <a:endParaRPr lang="en-US" altLang="en-US">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56074EE6-D3B9-4123-93D1-4040674195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40682E9-95E0-4BCF-843E-147356D8CEC1}" type="slidenum">
              <a:rPr lang="en-US" altLang="en-US" sz="1200" smtClean="0">
                <a:latin typeface="Calibri" panose="020F0502020204030204" pitchFamily="34" charset="0"/>
              </a:rPr>
              <a:pPr/>
              <a:t>4</a:t>
            </a:fld>
            <a:endParaRPr lang="en-US" altLang="en-US" sz="1200">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FCC56864-E24D-4FAC-9AF3-E4A7B87262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BDBFFB06-E762-4E3A-AD4C-A8B890DC4A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(9.5)	Carbon and silicon: Network atomic solids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37220" name="Slide Number Placeholder 3">
            <a:extLst>
              <a:ext uri="{FF2B5EF4-FFF2-40B4-BE49-F238E27FC236}">
                <a16:creationId xmlns:a16="http://schemas.microsoft.com/office/drawing/2014/main" id="{80C1E882-31BB-4251-9691-24C96D212C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CFCC260-3C35-42CE-8B85-80D6299FA03F}" type="slidenum">
              <a:rPr lang="en-US" altLang="en-US" sz="1200" smtClean="0">
                <a:latin typeface="Calibri" panose="020F0502020204030204" pitchFamily="34" charset="0"/>
              </a:rPr>
              <a:pPr/>
              <a:t>56</a:t>
            </a:fld>
            <a:endParaRPr lang="en-US" altLang="en-US" sz="1200">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EE2E4FB2-BF79-4013-95A8-70BAD76C63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FB507299-C82B-4E9E-9382-72A6F2B846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(9.5)	Carbon and silicon: Network atomic solids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43364" name="Slide Number Placeholder 3">
            <a:extLst>
              <a:ext uri="{FF2B5EF4-FFF2-40B4-BE49-F238E27FC236}">
                <a16:creationId xmlns:a16="http://schemas.microsoft.com/office/drawing/2014/main" id="{AFACAD9C-3E8D-4418-B8FB-87D290E06B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E378152-DFF7-49B8-9E87-C129E98FFAF5}" type="slidenum">
              <a:rPr lang="en-US" altLang="en-US" sz="1200" smtClean="0">
                <a:latin typeface="Calibri" panose="020F0502020204030204" pitchFamily="34" charset="0"/>
              </a:rPr>
              <a:pPr/>
              <a:t>57</a:t>
            </a:fld>
            <a:endParaRPr lang="en-US" altLang="en-US" sz="1200">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C7D9ABD7-7D9C-4394-A803-205900D3A5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8B610BE4-DC95-4F16-B11D-5C52D235FB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(9.6)	Molecular solids </a:t>
            </a:r>
            <a:endParaRPr lang="en-US" altLang="en-US">
              <a:ea typeface="ＭＳ Ｐゴシック" panose="020B0600070205080204" pitchFamily="34" charset="-128"/>
            </a:endParaRPr>
          </a:p>
        </p:txBody>
      </p:sp>
      <p:sp>
        <p:nvSpPr>
          <p:cNvPr id="176132" name="Slide Number Placeholder 3">
            <a:extLst>
              <a:ext uri="{FF2B5EF4-FFF2-40B4-BE49-F238E27FC236}">
                <a16:creationId xmlns:a16="http://schemas.microsoft.com/office/drawing/2014/main" id="{762A20C3-93A2-4A43-AC3B-435C556812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73BB82-80A1-4E07-B191-B69DA8BAAFFB}" type="slidenum">
              <a:rPr lang="en-US" altLang="en-US" sz="1200" smtClean="0">
                <a:latin typeface="Calibri" panose="020F0502020204030204" pitchFamily="34" charset="0"/>
              </a:rPr>
              <a:pPr/>
              <a:t>58</a:t>
            </a:fld>
            <a:endParaRPr lang="en-US" altLang="en-US" sz="1200">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spcBef>
                <a:spcPts val="600"/>
              </a:spcBef>
              <a:spcAft>
                <a:spcPts val="0"/>
              </a:spcAft>
            </a:pPr>
            <a:r>
              <a:rPr lang="en-US" sz="1200" dirty="0">
                <a:effectLst/>
                <a:latin typeface="Times New Roman"/>
                <a:ea typeface="Calibri"/>
                <a:cs typeface="Times New Roman"/>
              </a:rPr>
              <a:t>Most of Earth’s crust is made of ionic solids consisting of monatomic or polyatomic ions held together by ionic bonds. Most of these solids are crystalline. The simple crystal structures are those of binary salts such as </a:t>
            </a:r>
            <a:r>
              <a:rPr lang="en-US" sz="1200" dirty="0" err="1">
                <a:effectLst/>
                <a:latin typeface="Times New Roman"/>
                <a:ea typeface="Calibri"/>
                <a:cs typeface="Times New Roman"/>
              </a:rPr>
              <a:t>NaCl</a:t>
            </a:r>
            <a:r>
              <a:rPr lang="en-US" sz="1200" dirty="0">
                <a:effectLst/>
                <a:latin typeface="Times New Roman"/>
                <a:ea typeface="Calibri"/>
                <a:cs typeface="Times New Roman"/>
              </a:rPr>
              <a:t>. The cubic shape of large </a:t>
            </a:r>
            <a:r>
              <a:rPr lang="en-US" sz="1200" dirty="0" err="1">
                <a:effectLst/>
                <a:latin typeface="Times New Roman"/>
                <a:ea typeface="Calibri"/>
                <a:cs typeface="Times New Roman"/>
              </a:rPr>
              <a:t>NaCl</a:t>
            </a:r>
            <a:r>
              <a:rPr lang="en-US" sz="1200" dirty="0">
                <a:effectLst/>
                <a:latin typeface="Times New Roman"/>
                <a:ea typeface="Calibri"/>
                <a:cs typeface="Times New Roman"/>
              </a:rPr>
              <a:t> crystals is a reflection of the cubic shape of the </a:t>
            </a:r>
            <a:r>
              <a:rPr lang="en-US" sz="1200" dirty="0" err="1">
                <a:effectLst/>
                <a:latin typeface="Times New Roman"/>
                <a:ea typeface="Calibri"/>
                <a:cs typeface="Times New Roman"/>
              </a:rPr>
              <a:t>NaCl</a:t>
            </a:r>
            <a:r>
              <a:rPr lang="en-US" sz="1200" dirty="0">
                <a:effectLst/>
                <a:latin typeface="Times New Roman"/>
                <a:ea typeface="Calibri"/>
                <a:cs typeface="Times New Roman"/>
              </a:rPr>
              <a:t> unit cell.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The unit cell of </a:t>
            </a:r>
            <a:r>
              <a:rPr lang="en-US" sz="1200" dirty="0" err="1">
                <a:effectLst/>
                <a:latin typeface="Times New Roman"/>
                <a:ea typeface="Calibri"/>
                <a:cs typeface="Times New Roman"/>
              </a:rPr>
              <a:t>NaCl</a:t>
            </a:r>
            <a:r>
              <a:rPr lang="en-US" sz="1200" dirty="0">
                <a:effectLst/>
                <a:latin typeface="Times New Roman"/>
                <a:ea typeface="Calibri"/>
                <a:cs typeface="Times New Roman"/>
              </a:rPr>
              <a:t> is a face-centered cubic arrangement of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at the corners and in the center of each face with the smaller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occupying the 12 octahedral holes along the edges of the unit cell and at the single octahedral hole in the middle of the cell.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Like metal atoms in the </a:t>
            </a:r>
            <a:r>
              <a:rPr lang="en-US" sz="1200" dirty="0" err="1">
                <a:effectLst/>
                <a:latin typeface="Times New Roman"/>
                <a:ea typeface="Calibri"/>
                <a:cs typeface="Times New Roman"/>
              </a:rPr>
              <a:t>fcc</a:t>
            </a:r>
            <a:r>
              <a:rPr lang="en-US" sz="1200" dirty="0">
                <a:effectLst/>
                <a:latin typeface="Times New Roman"/>
                <a:ea typeface="Calibri"/>
                <a:cs typeface="Times New Roman"/>
              </a:rPr>
              <a:t> cell, an isolated unit cell contains portions of 14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one at each corner and one in each of the six faces of the cube for a total of four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in the unit cell. To count the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note that one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fits into each of the 12 octahedral holes along the edges of the cell. Because each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along an edge is shared by four unit cells, only one-fourth of each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on an edge is in each cell for a total of three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The fourth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is in an octahedral hole in the middle of the unit cell. </a:t>
            </a:r>
            <a:endParaRPr lang="en-US" sz="1200" dirty="0">
              <a:effectLst/>
              <a:latin typeface="+mn-lt"/>
              <a:ea typeface="Calibri"/>
              <a:cs typeface="Times New Roman"/>
            </a:endParaRPr>
          </a:p>
          <a:p>
            <a:pPr marL="228600" marR="0">
              <a:spcBef>
                <a:spcPts val="600"/>
              </a:spcBef>
              <a:spcAft>
                <a:spcPts val="0"/>
              </a:spcAft>
            </a:pPr>
            <a:r>
              <a:rPr lang="en-US" sz="1200" dirty="0">
                <a:effectLst/>
                <a:latin typeface="Times New Roman"/>
                <a:ea typeface="Calibri"/>
                <a:cs typeface="Times New Roman"/>
              </a:rPr>
              <a:t>Adjacent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along any face diagonal do not touch each other the way adjacent face-diagonal metal atoms do because the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have to spread out a little to accommodate the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in the octahedral holes. Sodium and chloride ions touch along each edge of the unit cell. Each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touches six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and each Cl</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 touches six Na</a:t>
            </a:r>
            <a:r>
              <a:rPr lang="en-US" sz="1200" baseline="30000" dirty="0">
                <a:effectLst/>
                <a:latin typeface="Times New Roman"/>
                <a:ea typeface="Calibri"/>
                <a:cs typeface="Times New Roman"/>
              </a:rPr>
              <a:t>+</a:t>
            </a:r>
            <a:r>
              <a:rPr lang="en-US" sz="1200" dirty="0">
                <a:effectLst/>
                <a:latin typeface="Times New Roman"/>
                <a:ea typeface="Calibri"/>
                <a:cs typeface="Times New Roman"/>
              </a:rPr>
              <a:t> ions. This arrangement is common among binary ionic solids and called the </a:t>
            </a:r>
            <a:r>
              <a:rPr lang="en-US" sz="1200" i="1" dirty="0">
                <a:effectLst/>
                <a:latin typeface="Times New Roman"/>
                <a:ea typeface="Calibri"/>
                <a:cs typeface="Times New Roman"/>
              </a:rPr>
              <a:t>rock salt structure. </a:t>
            </a:r>
            <a:endParaRPr lang="en-US" sz="1200" dirty="0">
              <a:effectLst/>
              <a:latin typeface="+mn-lt"/>
              <a:ea typeface="Calibri"/>
              <a:cs typeface="Times New Roman"/>
            </a:endParaRPr>
          </a:p>
          <a:p>
            <a:r>
              <a:rPr lang="en-US" dirty="0"/>
              <a:t>Figure 18.34</a:t>
            </a:r>
          </a:p>
        </p:txBody>
      </p:sp>
      <p:sp>
        <p:nvSpPr>
          <p:cNvPr id="4" name="Slide Number Placeholder 3"/>
          <p:cNvSpPr>
            <a:spLocks noGrp="1"/>
          </p:cNvSpPr>
          <p:nvPr>
            <p:ph type="sldNum" sz="quarter" idx="10"/>
          </p:nvPr>
        </p:nvSpPr>
        <p:spPr/>
        <p:txBody>
          <a:bodyPr/>
          <a:lstStyle/>
          <a:p>
            <a:fld id="{43C36DF0-84F7-4243-9EF9-2FB55B127BD8}" type="slidenum">
              <a:rPr lang="en-US" smtClean="0"/>
              <a:t>59</a:t>
            </a:fld>
            <a:endParaRPr lang="en-US" dirty="0"/>
          </a:p>
        </p:txBody>
      </p:sp>
    </p:spTree>
    <p:extLst>
      <p:ext uri="{BB962C8B-B14F-4D97-AF65-F5344CB8AC3E}">
        <p14:creationId xmlns:p14="http://schemas.microsoft.com/office/powerpoint/2010/main" val="490200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2FA7C47F-5761-4EF6-A762-8A6698EFC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3CBF06E9-93D1-4825-8559-119F988D6E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(9.7)	Ionic solids </a:t>
            </a:r>
            <a:endParaRPr lang="en-US" altLang="en-US">
              <a:ea typeface="ＭＳ Ｐゴシック" panose="020B0600070205080204" pitchFamily="34" charset="-128"/>
            </a:endParaRPr>
          </a:p>
        </p:txBody>
      </p:sp>
      <p:sp>
        <p:nvSpPr>
          <p:cNvPr id="178180" name="Slide Number Placeholder 3">
            <a:extLst>
              <a:ext uri="{FF2B5EF4-FFF2-40B4-BE49-F238E27FC236}">
                <a16:creationId xmlns:a16="http://schemas.microsoft.com/office/drawing/2014/main" id="{20594528-F7DF-4EA3-A46C-4BFFB4E434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FF9994-3262-4780-99B6-430B6AC4ADCA}" type="slidenum">
              <a:rPr lang="en-US" altLang="en-US" sz="1200" smtClean="0">
                <a:latin typeface="Calibri" panose="020F0502020204030204" pitchFamily="34" charset="0"/>
              </a:rPr>
              <a:pPr/>
              <a:t>60</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3D8380AC-12FA-44CF-8AD5-7B73991FDF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C255A6E2-F806-4F5D-B5A8-E7F8852E39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(9.3)	An introduction to structures and types of solids</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07E97877-559C-4137-A4D9-F77C6EC3F7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D03DC72-6BF8-4CFE-999C-AEE3862D00BF}" type="slidenum">
              <a:rPr lang="en-US" altLang="en-US" sz="1200" smtClean="0">
                <a:latin typeface="Calibri" panose="020F0502020204030204" pitchFamily="34" charset="0"/>
              </a:rPr>
              <a:pPr/>
              <a:t>5</a:t>
            </a:fld>
            <a:endParaRPr lang="en-US" altLang="en-US" sz="1200">
              <a:latin typeface="Calibri" panose="020F0502020204030204" pitchFamily="34" charset="0"/>
            </a:endParaRPr>
          </a:p>
        </p:txBody>
      </p:sp>
    </p:spTree>
    <p:extLst>
      <p:ext uri="{BB962C8B-B14F-4D97-AF65-F5344CB8AC3E}">
        <p14:creationId xmlns:p14="http://schemas.microsoft.com/office/powerpoint/2010/main" val="262528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2A13EE67-4CF2-4A24-B93E-C0DBDF1CE5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8442FBFB-A1EA-4EB7-B06B-FCF4CE9FFC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ea typeface="ＭＳ Ｐゴシック" panose="020B0600070205080204" pitchFamily="34" charset="-128"/>
              </a:rPr>
              <a:t>(9.3)	An introduction to structures and types of solids</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49624779-BE2D-4317-8408-681830829A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F0FD4D-8BC2-41AD-A56A-33D3CF4B6376}" type="slidenum">
              <a:rPr lang="en-US" altLang="en-US" sz="1200" smtClean="0">
                <a:latin typeface="Calibri" panose="020F0502020204030204" pitchFamily="34" charset="0"/>
              </a:rPr>
              <a:pPr/>
              <a:t>6</a:t>
            </a:fld>
            <a:endParaRPr lang="en-US" altLang="en-US" sz="1200">
              <a:latin typeface="Calibri" panose="020F0502020204030204" pitchFamily="34" charset="0"/>
            </a:endParaRPr>
          </a:p>
        </p:txBody>
      </p:sp>
    </p:spTree>
    <p:extLst>
      <p:ext uri="{BB962C8B-B14F-4D97-AF65-F5344CB8AC3E}">
        <p14:creationId xmlns:p14="http://schemas.microsoft.com/office/powerpoint/2010/main" val="402447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a:ea typeface="Calibri"/>
                <a:cs typeface="Times New Roman"/>
              </a:rPr>
              <a:t>Stacking patterns determine the shapes of the crystals that metals form. Look at a cluster of atoms in the </a:t>
            </a:r>
            <a:r>
              <a:rPr lang="en-US" sz="1200" i="1" dirty="0" err="1">
                <a:effectLst/>
                <a:latin typeface="Times New Roman"/>
                <a:ea typeface="Calibri"/>
                <a:cs typeface="Times New Roman"/>
              </a:rPr>
              <a:t>ababab</a:t>
            </a:r>
            <a:r>
              <a:rPr lang="en-US" sz="1200" dirty="0">
                <a:effectLst/>
                <a:latin typeface="Times New Roman"/>
                <a:ea typeface="Calibri"/>
                <a:cs typeface="Times New Roman"/>
              </a:rPr>
              <a:t>… stacking pattern (Figure 18.3). This cluster forms a </a:t>
            </a:r>
            <a:r>
              <a:rPr lang="en-US" sz="1200" i="1" dirty="0">
                <a:effectLst/>
                <a:latin typeface="Times New Roman"/>
                <a:ea typeface="Calibri"/>
                <a:cs typeface="Times New Roman"/>
              </a:rPr>
              <a:t>hexagonal</a:t>
            </a:r>
            <a:r>
              <a:rPr lang="en-US" sz="1200" dirty="0">
                <a:effectLst/>
                <a:latin typeface="Times New Roman"/>
                <a:ea typeface="Calibri"/>
                <a:cs typeface="Times New Roman"/>
              </a:rPr>
              <a:t> (six-sided) prism of closely packed atoms. They are as tightly packed as they can be, the crystal structure is called </a:t>
            </a:r>
            <a:r>
              <a:rPr lang="en-US" sz="1200" b="1" dirty="0">
                <a:effectLst/>
                <a:latin typeface="Times New Roman"/>
                <a:ea typeface="Calibri"/>
                <a:cs typeface="Times New Roman"/>
              </a:rPr>
              <a:t>hexagonal closest-packed</a:t>
            </a:r>
            <a:r>
              <a:rPr lang="en-US" sz="1200" dirty="0">
                <a:effectLst/>
                <a:latin typeface="Times New Roman"/>
                <a:ea typeface="Calibri"/>
                <a:cs typeface="Times New Roman"/>
              </a:rPr>
              <a:t> (</a:t>
            </a:r>
            <a:r>
              <a:rPr lang="en-US" sz="1200" b="1" dirty="0" err="1">
                <a:effectLst/>
                <a:latin typeface="Times New Roman"/>
                <a:ea typeface="Calibri"/>
                <a:cs typeface="Times New Roman"/>
              </a:rPr>
              <a:t>hcp</a:t>
            </a:r>
            <a:r>
              <a:rPr lang="en-US" sz="1200" dirty="0">
                <a:effectLst/>
                <a:latin typeface="Times New Roman"/>
                <a:ea typeface="Calibri"/>
                <a:cs typeface="Times New Roman"/>
              </a:rPr>
              <a:t>). In these lattices, the nine-atom cluster serves as an atomic-scale building block. </a:t>
            </a:r>
            <a:endParaRPr lang="en-US" sz="1200" dirty="0">
              <a:effectLst/>
              <a:latin typeface="+mn-lt"/>
              <a:ea typeface="Calibri"/>
              <a:cs typeface="Times New Roman"/>
            </a:endParaRPr>
          </a:p>
          <a:p>
            <a:r>
              <a:rPr lang="en-US" dirty="0"/>
              <a:t>Figure</a:t>
            </a:r>
            <a:r>
              <a:rPr lang="en-US" baseline="0" dirty="0"/>
              <a:t> 18.3</a:t>
            </a:r>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8</a:t>
            </a:fld>
            <a:endParaRPr lang="en-US" dirty="0"/>
          </a:p>
        </p:txBody>
      </p:sp>
    </p:spTree>
    <p:extLst>
      <p:ext uri="{BB962C8B-B14F-4D97-AF65-F5344CB8AC3E}">
        <p14:creationId xmlns:p14="http://schemas.microsoft.com/office/powerpoint/2010/main" val="42064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colors to indicate layers and unit cell</a:t>
            </a:r>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11</a:t>
            </a:fld>
            <a:endParaRPr lang="en-US"/>
          </a:p>
        </p:txBody>
      </p:sp>
    </p:spTree>
    <p:extLst>
      <p:ext uri="{BB962C8B-B14F-4D97-AF65-F5344CB8AC3E}">
        <p14:creationId xmlns:p14="http://schemas.microsoft.com/office/powerpoint/2010/main" val="35382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more </a:t>
            </a:r>
            <a:r>
              <a:rPr lang="en-US" dirty="0" err="1"/>
              <a:t>easiliy</a:t>
            </a:r>
            <a:r>
              <a:rPr lang="en-US" dirty="0"/>
              <a:t> shows dense packing of unit cell. </a:t>
            </a:r>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12</a:t>
            </a:fld>
            <a:endParaRPr lang="en-US"/>
          </a:p>
        </p:txBody>
      </p:sp>
    </p:spTree>
    <p:extLst>
      <p:ext uri="{BB962C8B-B14F-4D97-AF65-F5344CB8AC3E}">
        <p14:creationId xmlns:p14="http://schemas.microsoft.com/office/powerpoint/2010/main" val="1944662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4" name="Picture 4"/>
          <p:cNvPicPr>
            <a:picLocks/>
          </p:cNvPicPr>
          <p:nvPr userDrawn="1"/>
        </p:nvPicPr>
        <p:blipFill>
          <a:blip r:embed="rId2"/>
          <a:srcRect/>
          <a:stretch>
            <a:fillRect/>
          </a:stretch>
        </p:blipFill>
        <p:spPr bwMode="auto">
          <a:xfrm>
            <a:off x="0" y="0"/>
            <a:ext cx="9144000" cy="5578475"/>
          </a:xfrm>
          <a:prstGeom prst="rect">
            <a:avLst/>
          </a:prstGeom>
          <a:noFill/>
          <a:ln w="9525">
            <a:noFill/>
            <a:miter lim="800000"/>
            <a:headEnd/>
            <a:tailEnd/>
          </a:ln>
        </p:spPr>
      </p:pic>
      <p:sp>
        <p:nvSpPr>
          <p:cNvPr id="5" name="Rectangle 199"/>
          <p:cNvSpPr>
            <a:spLocks noChangeArrowheads="1"/>
          </p:cNvSpPr>
          <p:nvPr userDrawn="1"/>
        </p:nvSpPr>
        <p:spPr bwMode="auto">
          <a:xfrm>
            <a:off x="0" y="4343400"/>
            <a:ext cx="9144000" cy="2514600"/>
          </a:xfrm>
          <a:prstGeom prst="rect">
            <a:avLst/>
          </a:prstGeom>
          <a:solidFill>
            <a:srgbClr val="335359"/>
          </a:solidFill>
          <a:ln>
            <a:noFill/>
          </a:ln>
        </p:spPr>
        <p:txBody>
          <a:bodyPr/>
          <a:lstStyle/>
          <a:p>
            <a:pPr>
              <a:defRPr/>
            </a:pPr>
            <a:endParaRPr lang="en-US"/>
          </a:p>
        </p:txBody>
      </p:sp>
      <p:sp>
        <p:nvSpPr>
          <p:cNvPr id="6" name="TextBox 2"/>
          <p:cNvSpPr txBox="1"/>
          <p:nvPr userDrawn="1"/>
        </p:nvSpPr>
        <p:spPr>
          <a:xfrm>
            <a:off x="1447800" y="4599057"/>
            <a:ext cx="4743681"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tIns="91440" bIns="91440" anchor="ctr"/>
          <a:lstStyle>
            <a:lvl1pPr eaLnBrk="0" hangingPunct="0">
              <a:defRPr sz="4000" b="1">
                <a:solidFill>
                  <a:srgbClr val="F7D300"/>
                </a:solidFill>
                <a:latin typeface="Arial" pitchFamily="34" charset="0"/>
                <a:ea typeface="+mj-ea"/>
                <a:cs typeface="Arial" pitchFamily="34" charset="0"/>
              </a:defRPr>
            </a:lvl1pPr>
            <a:lvl2pPr eaLnBrk="0" hangingPunct="0">
              <a:defRPr sz="4000" b="1">
                <a:solidFill>
                  <a:schemeClr val="bg1"/>
                </a:solidFill>
              </a:defRPr>
            </a:lvl2pPr>
            <a:lvl3pPr eaLnBrk="0" hangingPunct="0">
              <a:defRPr sz="4000" b="1">
                <a:solidFill>
                  <a:schemeClr val="bg1"/>
                </a:solidFill>
              </a:defRPr>
            </a:lvl3pPr>
            <a:lvl4pPr eaLnBrk="0" hangingPunct="0">
              <a:defRPr sz="4000" b="1">
                <a:solidFill>
                  <a:schemeClr val="bg1"/>
                </a:solidFill>
              </a:defRPr>
            </a:lvl4pPr>
            <a:lvl5pPr eaLnBrk="0" hangingPunct="0">
              <a:defRPr sz="4000" b="1">
                <a:solidFill>
                  <a:schemeClr val="bg1"/>
                </a:solidFill>
              </a:defRPr>
            </a:lvl5pPr>
            <a:lvl6pPr marL="457200" fontAlgn="base">
              <a:spcBef>
                <a:spcPct val="0"/>
              </a:spcBef>
              <a:spcAft>
                <a:spcPct val="0"/>
              </a:spcAft>
              <a:defRPr sz="4000">
                <a:latin typeface="Arial Rounded MT Bold" pitchFamily="34" charset="0"/>
              </a:defRPr>
            </a:lvl6pPr>
            <a:lvl7pPr marL="914400" fontAlgn="base">
              <a:spcBef>
                <a:spcPct val="0"/>
              </a:spcBef>
              <a:spcAft>
                <a:spcPct val="0"/>
              </a:spcAft>
              <a:defRPr sz="4000">
                <a:latin typeface="Arial Rounded MT Bold" pitchFamily="34" charset="0"/>
              </a:defRPr>
            </a:lvl7pPr>
            <a:lvl8pPr marL="1371600" fontAlgn="base">
              <a:spcBef>
                <a:spcPct val="0"/>
              </a:spcBef>
              <a:spcAft>
                <a:spcPct val="0"/>
              </a:spcAft>
              <a:defRPr sz="4000">
                <a:latin typeface="Arial Rounded MT Bold" pitchFamily="34" charset="0"/>
              </a:defRPr>
            </a:lvl8pPr>
            <a:lvl9pPr marL="1828800" fontAlgn="base">
              <a:spcBef>
                <a:spcPct val="0"/>
              </a:spcBef>
              <a:spcAft>
                <a:spcPct val="0"/>
              </a:spcAft>
              <a:defRPr sz="4000">
                <a:latin typeface="Arial Rounded MT Bold" pitchFamily="34" charset="0"/>
              </a:defRPr>
            </a:lvl9pPr>
          </a:lstStyle>
          <a:p>
            <a:pPr algn="r">
              <a:defRPr/>
            </a:pPr>
            <a:r>
              <a:rPr lang="en-US" sz="6600" b="0" dirty="0"/>
              <a:t>Chapter</a:t>
            </a:r>
          </a:p>
        </p:txBody>
      </p:sp>
      <p:grpSp>
        <p:nvGrpSpPr>
          <p:cNvPr id="7" name="Group 3207"/>
          <p:cNvGrpSpPr/>
          <p:nvPr userDrawn="1"/>
        </p:nvGrpSpPr>
        <p:grpSpPr>
          <a:xfrm>
            <a:off x="2157788" y="990600"/>
            <a:ext cx="6994525" cy="3590926"/>
            <a:chOff x="147638" y="1658938"/>
            <a:chExt cx="6994525" cy="3590925"/>
          </a:xfrm>
          <a:effectLst>
            <a:outerShdw blurRad="50800" dist="38100" dir="2700000" algn="tl" rotWithShape="0">
              <a:prstClr val="black">
                <a:alpha val="40000"/>
              </a:prstClr>
            </a:outerShdw>
          </a:effectLst>
        </p:grpSpPr>
        <p:sp>
          <p:nvSpPr>
            <p:cNvPr id="8" name="Freeform 107"/>
            <p:cNvSpPr>
              <a:spLocks/>
            </p:cNvSpPr>
            <p:nvPr/>
          </p:nvSpPr>
          <p:spPr bwMode="auto">
            <a:xfrm>
              <a:off x="1204913" y="1658938"/>
              <a:ext cx="1289050" cy="1108075"/>
            </a:xfrm>
            <a:custGeom>
              <a:avLst/>
              <a:gdLst>
                <a:gd name="T0" fmla="*/ 174 w 812"/>
                <a:gd name="T1" fmla="*/ 0 h 698"/>
                <a:gd name="T2" fmla="*/ 0 w 812"/>
                <a:gd name="T3" fmla="*/ 362 h 698"/>
                <a:gd name="T4" fmla="*/ 228 w 812"/>
                <a:gd name="T5" fmla="*/ 698 h 698"/>
                <a:gd name="T6" fmla="*/ 636 w 812"/>
                <a:gd name="T7" fmla="*/ 668 h 698"/>
                <a:gd name="T8" fmla="*/ 812 w 812"/>
                <a:gd name="T9" fmla="*/ 300 h 698"/>
                <a:gd name="T10" fmla="*/ 608 w 812"/>
                <a:gd name="T11" fmla="*/ 0 h 698"/>
              </a:gdLst>
              <a:ahLst/>
              <a:cxnLst>
                <a:cxn ang="0">
                  <a:pos x="T0" y="T1"/>
                </a:cxn>
                <a:cxn ang="0">
                  <a:pos x="T2" y="T3"/>
                </a:cxn>
                <a:cxn ang="0">
                  <a:pos x="T4" y="T5"/>
                </a:cxn>
                <a:cxn ang="0">
                  <a:pos x="T6" y="T7"/>
                </a:cxn>
                <a:cxn ang="0">
                  <a:pos x="T8" y="T9"/>
                </a:cxn>
                <a:cxn ang="0">
                  <a:pos x="T10" y="T11"/>
                </a:cxn>
              </a:cxnLst>
              <a:rect l="0" t="0" r="r" b="b"/>
              <a:pathLst>
                <a:path w="812" h="698">
                  <a:moveTo>
                    <a:pt x="174" y="0"/>
                  </a:moveTo>
                  <a:lnTo>
                    <a:pt x="0" y="362"/>
                  </a:lnTo>
                  <a:lnTo>
                    <a:pt x="228" y="698"/>
                  </a:lnTo>
                  <a:lnTo>
                    <a:pt x="636" y="668"/>
                  </a:lnTo>
                  <a:lnTo>
                    <a:pt x="812" y="300"/>
                  </a:lnTo>
                  <a:lnTo>
                    <a:pt x="608" y="0"/>
                  </a:lnTo>
                </a:path>
              </a:pathLst>
            </a:custGeom>
            <a:noFill/>
            <a:ln w="28575">
              <a:solidFill>
                <a:srgbClr val="FCEA10"/>
              </a:solidFill>
              <a:prstDash val="solid"/>
              <a:round/>
              <a:headEnd/>
              <a:tailEnd/>
            </a:ln>
          </p:spPr>
          <p:txBody>
            <a:bodyPr/>
            <a:lstStyle/>
            <a:p>
              <a:pPr>
                <a:defRPr/>
              </a:pPr>
              <a:endParaRPr lang="en-US"/>
            </a:p>
          </p:txBody>
        </p:sp>
        <p:sp>
          <p:nvSpPr>
            <p:cNvPr id="9" name="Freeform 108"/>
            <p:cNvSpPr>
              <a:spLocks/>
            </p:cNvSpPr>
            <p:nvPr/>
          </p:nvSpPr>
          <p:spPr bwMode="auto">
            <a:xfrm>
              <a:off x="195263" y="1658938"/>
              <a:ext cx="1285875" cy="622300"/>
            </a:xfrm>
            <a:custGeom>
              <a:avLst/>
              <a:gdLst>
                <a:gd name="T0" fmla="*/ 26 w 810"/>
                <a:gd name="T1" fmla="*/ 0 h 392"/>
                <a:gd name="T2" fmla="*/ 0 w 810"/>
                <a:gd name="T3" fmla="*/ 54 h 392"/>
                <a:gd name="T4" fmla="*/ 228 w 810"/>
                <a:gd name="T5" fmla="*/ 392 h 392"/>
                <a:gd name="T6" fmla="*/ 636 w 810"/>
                <a:gd name="T7" fmla="*/ 362 h 392"/>
                <a:gd name="T8" fmla="*/ 810 w 810"/>
                <a:gd name="T9" fmla="*/ 0 h 392"/>
              </a:gdLst>
              <a:ahLst/>
              <a:cxnLst>
                <a:cxn ang="0">
                  <a:pos x="T0" y="T1"/>
                </a:cxn>
                <a:cxn ang="0">
                  <a:pos x="T2" y="T3"/>
                </a:cxn>
                <a:cxn ang="0">
                  <a:pos x="T4" y="T5"/>
                </a:cxn>
                <a:cxn ang="0">
                  <a:pos x="T6" y="T7"/>
                </a:cxn>
                <a:cxn ang="0">
                  <a:pos x="T8" y="T9"/>
                </a:cxn>
              </a:cxnLst>
              <a:rect l="0" t="0" r="r" b="b"/>
              <a:pathLst>
                <a:path w="810" h="392">
                  <a:moveTo>
                    <a:pt x="26" y="0"/>
                  </a:moveTo>
                  <a:lnTo>
                    <a:pt x="0" y="54"/>
                  </a:lnTo>
                  <a:lnTo>
                    <a:pt x="228" y="392"/>
                  </a:lnTo>
                  <a:lnTo>
                    <a:pt x="636" y="362"/>
                  </a:lnTo>
                  <a:lnTo>
                    <a:pt x="810" y="0"/>
                  </a:lnTo>
                </a:path>
              </a:pathLst>
            </a:custGeom>
            <a:noFill/>
            <a:ln w="28575">
              <a:solidFill>
                <a:srgbClr val="FCEA10"/>
              </a:solidFill>
              <a:prstDash val="solid"/>
              <a:round/>
              <a:headEnd/>
              <a:tailEnd/>
            </a:ln>
          </p:spPr>
          <p:txBody>
            <a:bodyPr/>
            <a:lstStyle/>
            <a:p>
              <a:pPr>
                <a:defRPr/>
              </a:pPr>
              <a:endParaRPr lang="en-US"/>
            </a:p>
          </p:txBody>
        </p:sp>
        <p:sp>
          <p:nvSpPr>
            <p:cNvPr id="10" name="Freeform 109"/>
            <p:cNvSpPr>
              <a:spLocks/>
            </p:cNvSpPr>
            <p:nvPr/>
          </p:nvSpPr>
          <p:spPr bwMode="auto">
            <a:xfrm>
              <a:off x="2214563" y="2087563"/>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8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1" name="Freeform 110"/>
            <p:cNvSpPr>
              <a:spLocks/>
            </p:cNvSpPr>
            <p:nvPr/>
          </p:nvSpPr>
          <p:spPr bwMode="auto">
            <a:xfrm>
              <a:off x="3224213" y="2576513"/>
              <a:ext cx="1289050" cy="1165225"/>
            </a:xfrm>
            <a:custGeom>
              <a:avLst/>
              <a:gdLst>
                <a:gd name="T0" fmla="*/ 176 w 812"/>
                <a:gd name="T1" fmla="*/ 30 h 734"/>
                <a:gd name="T2" fmla="*/ 0 w 812"/>
                <a:gd name="T3" fmla="*/ 396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6"/>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2" name="Freeform 111"/>
            <p:cNvSpPr>
              <a:spLocks/>
            </p:cNvSpPr>
            <p:nvPr/>
          </p:nvSpPr>
          <p:spPr bwMode="auto">
            <a:xfrm>
              <a:off x="4233863" y="3062288"/>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3" name="Freeform 112"/>
            <p:cNvSpPr>
              <a:spLocks/>
            </p:cNvSpPr>
            <p:nvPr/>
          </p:nvSpPr>
          <p:spPr bwMode="auto">
            <a:xfrm>
              <a:off x="5243513" y="3548063"/>
              <a:ext cx="1289050" cy="1168400"/>
            </a:xfrm>
            <a:custGeom>
              <a:avLst/>
              <a:gdLst>
                <a:gd name="T0" fmla="*/ 176 w 812"/>
                <a:gd name="T1" fmla="*/ 30 h 736"/>
                <a:gd name="T2" fmla="*/ 0 w 812"/>
                <a:gd name="T3" fmla="*/ 398 h 736"/>
                <a:gd name="T4" fmla="*/ 230 w 812"/>
                <a:gd name="T5" fmla="*/ 736 h 736"/>
                <a:gd name="T6" fmla="*/ 636 w 812"/>
                <a:gd name="T7" fmla="*/ 704 h 736"/>
                <a:gd name="T8" fmla="*/ 812 w 812"/>
                <a:gd name="T9" fmla="*/ 338 h 736"/>
                <a:gd name="T10" fmla="*/ 584 w 812"/>
                <a:gd name="T11" fmla="*/ 0 h 736"/>
                <a:gd name="T12" fmla="*/ 176 w 812"/>
                <a:gd name="T13" fmla="*/ 30 h 736"/>
              </a:gdLst>
              <a:ahLst/>
              <a:cxnLst>
                <a:cxn ang="0">
                  <a:pos x="T0" y="T1"/>
                </a:cxn>
                <a:cxn ang="0">
                  <a:pos x="T2" y="T3"/>
                </a:cxn>
                <a:cxn ang="0">
                  <a:pos x="T4" y="T5"/>
                </a:cxn>
                <a:cxn ang="0">
                  <a:pos x="T6" y="T7"/>
                </a:cxn>
                <a:cxn ang="0">
                  <a:pos x="T8" y="T9"/>
                </a:cxn>
                <a:cxn ang="0">
                  <a:pos x="T10" y="T11"/>
                </a:cxn>
                <a:cxn ang="0">
                  <a:pos x="T12" y="T13"/>
                </a:cxn>
              </a:cxnLst>
              <a:rect l="0" t="0" r="r" b="b"/>
              <a:pathLst>
                <a:path w="812" h="736">
                  <a:moveTo>
                    <a:pt x="176" y="30"/>
                  </a:moveTo>
                  <a:lnTo>
                    <a:pt x="0" y="398"/>
                  </a:lnTo>
                  <a:lnTo>
                    <a:pt x="230" y="736"/>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4" name="Freeform 113"/>
            <p:cNvSpPr>
              <a:spLocks/>
            </p:cNvSpPr>
            <p:nvPr/>
          </p:nvSpPr>
          <p:spPr bwMode="auto">
            <a:xfrm>
              <a:off x="6253163" y="4040188"/>
              <a:ext cx="876300" cy="1162050"/>
            </a:xfrm>
            <a:custGeom>
              <a:avLst/>
              <a:gdLst>
                <a:gd name="T0" fmla="*/ 552 w 552"/>
                <a:gd name="T1" fmla="*/ 0 h 732"/>
                <a:gd name="T2" fmla="*/ 176 w 552"/>
                <a:gd name="T3" fmla="*/ 28 h 732"/>
                <a:gd name="T4" fmla="*/ 0 w 552"/>
                <a:gd name="T5" fmla="*/ 394 h 732"/>
                <a:gd name="T6" fmla="*/ 230 w 552"/>
                <a:gd name="T7" fmla="*/ 732 h 732"/>
                <a:gd name="T8" fmla="*/ 552 w 552"/>
                <a:gd name="T9" fmla="*/ 708 h 732"/>
              </a:gdLst>
              <a:ahLst/>
              <a:cxnLst>
                <a:cxn ang="0">
                  <a:pos x="T0" y="T1"/>
                </a:cxn>
                <a:cxn ang="0">
                  <a:pos x="T2" y="T3"/>
                </a:cxn>
                <a:cxn ang="0">
                  <a:pos x="T4" y="T5"/>
                </a:cxn>
                <a:cxn ang="0">
                  <a:pos x="T6" y="T7"/>
                </a:cxn>
                <a:cxn ang="0">
                  <a:pos x="T8" y="T9"/>
                </a:cxn>
              </a:cxnLst>
              <a:rect l="0" t="0" r="r" b="b"/>
              <a:pathLst>
                <a:path w="552" h="732">
                  <a:moveTo>
                    <a:pt x="552" y="0"/>
                  </a:moveTo>
                  <a:lnTo>
                    <a:pt x="176" y="28"/>
                  </a:lnTo>
                  <a:lnTo>
                    <a:pt x="0" y="394"/>
                  </a:lnTo>
                  <a:lnTo>
                    <a:pt x="230" y="732"/>
                  </a:lnTo>
                  <a:lnTo>
                    <a:pt x="552" y="708"/>
                  </a:lnTo>
                </a:path>
              </a:pathLst>
            </a:custGeom>
            <a:noFill/>
            <a:ln w="28575">
              <a:solidFill>
                <a:srgbClr val="FCEA10"/>
              </a:solidFill>
              <a:prstDash val="solid"/>
              <a:round/>
              <a:headEnd/>
              <a:tailEnd/>
            </a:ln>
          </p:spPr>
          <p:txBody>
            <a:bodyPr/>
            <a:lstStyle/>
            <a:p>
              <a:pPr>
                <a:defRPr/>
              </a:pPr>
              <a:endParaRPr lang="en-US"/>
            </a:p>
          </p:txBody>
        </p:sp>
        <p:sp>
          <p:nvSpPr>
            <p:cNvPr id="15" name="Freeform 114"/>
            <p:cNvSpPr>
              <a:spLocks/>
            </p:cNvSpPr>
            <p:nvPr/>
          </p:nvSpPr>
          <p:spPr bwMode="auto">
            <a:xfrm>
              <a:off x="3141663" y="1658938"/>
              <a:ext cx="1289050" cy="965200"/>
            </a:xfrm>
            <a:custGeom>
              <a:avLst/>
              <a:gdLst>
                <a:gd name="T0" fmla="*/ 130 w 812"/>
                <a:gd name="T1" fmla="*/ 0 h 608"/>
                <a:gd name="T2" fmla="*/ 0 w 812"/>
                <a:gd name="T3" fmla="*/ 270 h 608"/>
                <a:gd name="T4" fmla="*/ 228 w 812"/>
                <a:gd name="T5" fmla="*/ 608 h 608"/>
                <a:gd name="T6" fmla="*/ 636 w 812"/>
                <a:gd name="T7" fmla="*/ 578 h 608"/>
                <a:gd name="T8" fmla="*/ 812 w 812"/>
                <a:gd name="T9" fmla="*/ 210 h 608"/>
                <a:gd name="T10" fmla="*/ 670 w 812"/>
                <a:gd name="T11" fmla="*/ 0 h 608"/>
              </a:gdLst>
              <a:ahLst/>
              <a:cxnLst>
                <a:cxn ang="0">
                  <a:pos x="T0" y="T1"/>
                </a:cxn>
                <a:cxn ang="0">
                  <a:pos x="T2" y="T3"/>
                </a:cxn>
                <a:cxn ang="0">
                  <a:pos x="T4" y="T5"/>
                </a:cxn>
                <a:cxn ang="0">
                  <a:pos x="T6" y="T7"/>
                </a:cxn>
                <a:cxn ang="0">
                  <a:pos x="T8" y="T9"/>
                </a:cxn>
                <a:cxn ang="0">
                  <a:pos x="T10" y="T11"/>
                </a:cxn>
              </a:cxnLst>
              <a:rect l="0" t="0" r="r" b="b"/>
              <a:pathLst>
                <a:path w="812" h="608">
                  <a:moveTo>
                    <a:pt x="130" y="0"/>
                  </a:moveTo>
                  <a:lnTo>
                    <a:pt x="0" y="270"/>
                  </a:lnTo>
                  <a:lnTo>
                    <a:pt x="228" y="608"/>
                  </a:lnTo>
                  <a:lnTo>
                    <a:pt x="636" y="578"/>
                  </a:lnTo>
                  <a:lnTo>
                    <a:pt x="812" y="210"/>
                  </a:lnTo>
                  <a:lnTo>
                    <a:pt x="670" y="0"/>
                  </a:lnTo>
                </a:path>
              </a:pathLst>
            </a:custGeom>
            <a:noFill/>
            <a:ln w="28575">
              <a:solidFill>
                <a:srgbClr val="FCEA10"/>
              </a:solidFill>
              <a:prstDash val="solid"/>
              <a:round/>
              <a:headEnd/>
              <a:tailEnd/>
            </a:ln>
          </p:spPr>
          <p:txBody>
            <a:bodyPr/>
            <a:lstStyle/>
            <a:p>
              <a:pPr>
                <a:defRPr/>
              </a:pPr>
              <a:endParaRPr lang="en-US"/>
            </a:p>
          </p:txBody>
        </p:sp>
        <p:sp>
          <p:nvSpPr>
            <p:cNvPr id="16" name="Freeform 115"/>
            <p:cNvSpPr>
              <a:spLocks/>
            </p:cNvSpPr>
            <p:nvPr/>
          </p:nvSpPr>
          <p:spPr bwMode="auto">
            <a:xfrm>
              <a:off x="4151313" y="1944688"/>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6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6"/>
                  </a:lnTo>
                  <a:lnTo>
                    <a:pt x="582" y="0"/>
                  </a:lnTo>
                  <a:lnTo>
                    <a:pt x="176" y="30"/>
                  </a:lnTo>
                  <a:close/>
                </a:path>
              </a:pathLst>
            </a:custGeom>
            <a:noFill/>
            <a:ln w="16">
              <a:solidFill>
                <a:srgbClr val="FCEA10"/>
              </a:solidFill>
              <a:prstDash val="solid"/>
              <a:round/>
              <a:headEnd/>
              <a:tailEnd/>
            </a:ln>
          </p:spPr>
          <p:txBody>
            <a:bodyPr/>
            <a:lstStyle/>
            <a:p>
              <a:pPr>
                <a:defRPr/>
              </a:pPr>
              <a:endParaRPr lang="en-US"/>
            </a:p>
          </p:txBody>
        </p:sp>
        <p:sp>
          <p:nvSpPr>
            <p:cNvPr id="17" name="Freeform 116"/>
            <p:cNvSpPr>
              <a:spLocks/>
            </p:cNvSpPr>
            <p:nvPr/>
          </p:nvSpPr>
          <p:spPr bwMode="auto">
            <a:xfrm>
              <a:off x="5160963" y="2430463"/>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8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8"/>
                  </a:lnTo>
                  <a:lnTo>
                    <a:pt x="582"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8" name="Freeform 117"/>
            <p:cNvSpPr>
              <a:spLocks/>
            </p:cNvSpPr>
            <p:nvPr/>
          </p:nvSpPr>
          <p:spPr bwMode="auto">
            <a:xfrm>
              <a:off x="6170613" y="2919413"/>
              <a:ext cx="958850" cy="1165225"/>
            </a:xfrm>
            <a:custGeom>
              <a:avLst/>
              <a:gdLst>
                <a:gd name="T0" fmla="*/ 604 w 604"/>
                <a:gd name="T1" fmla="*/ 30 h 734"/>
                <a:gd name="T2" fmla="*/ 582 w 604"/>
                <a:gd name="T3" fmla="*/ 0 h 734"/>
                <a:gd name="T4" fmla="*/ 176 w 604"/>
                <a:gd name="T5" fmla="*/ 30 h 734"/>
                <a:gd name="T6" fmla="*/ 0 w 604"/>
                <a:gd name="T7" fmla="*/ 396 h 734"/>
                <a:gd name="T8" fmla="*/ 228 w 604"/>
                <a:gd name="T9" fmla="*/ 734 h 734"/>
                <a:gd name="T10" fmla="*/ 604 w 604"/>
                <a:gd name="T11" fmla="*/ 706 h 734"/>
              </a:gdLst>
              <a:ahLst/>
              <a:cxnLst>
                <a:cxn ang="0">
                  <a:pos x="T0" y="T1"/>
                </a:cxn>
                <a:cxn ang="0">
                  <a:pos x="T2" y="T3"/>
                </a:cxn>
                <a:cxn ang="0">
                  <a:pos x="T4" y="T5"/>
                </a:cxn>
                <a:cxn ang="0">
                  <a:pos x="T6" y="T7"/>
                </a:cxn>
                <a:cxn ang="0">
                  <a:pos x="T8" y="T9"/>
                </a:cxn>
                <a:cxn ang="0">
                  <a:pos x="T10" y="T11"/>
                </a:cxn>
              </a:cxnLst>
              <a:rect l="0" t="0" r="r" b="b"/>
              <a:pathLst>
                <a:path w="604" h="734">
                  <a:moveTo>
                    <a:pt x="604" y="30"/>
                  </a:moveTo>
                  <a:lnTo>
                    <a:pt x="582" y="0"/>
                  </a:lnTo>
                  <a:lnTo>
                    <a:pt x="176" y="30"/>
                  </a:lnTo>
                  <a:lnTo>
                    <a:pt x="0" y="396"/>
                  </a:lnTo>
                  <a:lnTo>
                    <a:pt x="228" y="734"/>
                  </a:lnTo>
                  <a:lnTo>
                    <a:pt x="604" y="706"/>
                  </a:lnTo>
                </a:path>
              </a:pathLst>
            </a:custGeom>
            <a:noFill/>
            <a:ln w="28575">
              <a:solidFill>
                <a:srgbClr val="FCEA10"/>
              </a:solidFill>
              <a:prstDash val="solid"/>
              <a:round/>
              <a:headEnd/>
              <a:tailEnd/>
            </a:ln>
          </p:spPr>
          <p:txBody>
            <a:bodyPr/>
            <a:lstStyle/>
            <a:p>
              <a:pPr>
                <a:defRPr/>
              </a:pPr>
              <a:endParaRPr lang="en-US"/>
            </a:p>
          </p:txBody>
        </p:sp>
        <p:sp>
          <p:nvSpPr>
            <p:cNvPr id="19" name="Freeform 118"/>
            <p:cNvSpPr>
              <a:spLocks/>
            </p:cNvSpPr>
            <p:nvPr/>
          </p:nvSpPr>
          <p:spPr bwMode="auto">
            <a:xfrm>
              <a:off x="4205288" y="1658938"/>
              <a:ext cx="1009650" cy="333375"/>
            </a:xfrm>
            <a:custGeom>
              <a:avLst/>
              <a:gdLst>
                <a:gd name="T0" fmla="*/ 0 w 636"/>
                <a:gd name="T1" fmla="*/ 0 h 210"/>
                <a:gd name="T2" fmla="*/ 142 w 636"/>
                <a:gd name="T3" fmla="*/ 210 h 210"/>
                <a:gd name="T4" fmla="*/ 548 w 636"/>
                <a:gd name="T5" fmla="*/ 180 h 210"/>
                <a:gd name="T6" fmla="*/ 636 w 636"/>
                <a:gd name="T7" fmla="*/ 0 h 210"/>
              </a:gdLst>
              <a:ahLst/>
              <a:cxnLst>
                <a:cxn ang="0">
                  <a:pos x="T0" y="T1"/>
                </a:cxn>
                <a:cxn ang="0">
                  <a:pos x="T2" y="T3"/>
                </a:cxn>
                <a:cxn ang="0">
                  <a:pos x="T4" y="T5"/>
                </a:cxn>
                <a:cxn ang="0">
                  <a:pos x="T6" y="T7"/>
                </a:cxn>
              </a:cxnLst>
              <a:rect l="0" t="0" r="r" b="b"/>
              <a:pathLst>
                <a:path w="636" h="210">
                  <a:moveTo>
                    <a:pt x="0" y="0"/>
                  </a:moveTo>
                  <a:lnTo>
                    <a:pt x="142" y="210"/>
                  </a:lnTo>
                  <a:lnTo>
                    <a:pt x="548" y="180"/>
                  </a:lnTo>
                  <a:lnTo>
                    <a:pt x="636" y="0"/>
                  </a:lnTo>
                </a:path>
              </a:pathLst>
            </a:custGeom>
            <a:noFill/>
            <a:ln w="28575">
              <a:solidFill>
                <a:srgbClr val="FCEA10"/>
              </a:solidFill>
              <a:prstDash val="solid"/>
              <a:round/>
              <a:headEnd/>
              <a:tailEnd/>
            </a:ln>
          </p:spPr>
          <p:txBody>
            <a:bodyPr/>
            <a:lstStyle/>
            <a:p>
              <a:pPr>
                <a:defRPr/>
              </a:pPr>
              <a:endParaRPr lang="en-US"/>
            </a:p>
          </p:txBody>
        </p:sp>
        <p:sp>
          <p:nvSpPr>
            <p:cNvPr id="20" name="Freeform 119"/>
            <p:cNvSpPr>
              <a:spLocks/>
            </p:cNvSpPr>
            <p:nvPr/>
          </p:nvSpPr>
          <p:spPr bwMode="auto">
            <a:xfrm>
              <a:off x="5075238" y="1658938"/>
              <a:ext cx="1292225" cy="819150"/>
            </a:xfrm>
            <a:custGeom>
              <a:avLst/>
              <a:gdLst>
                <a:gd name="T0" fmla="*/ 88 w 814"/>
                <a:gd name="T1" fmla="*/ 0 h 516"/>
                <a:gd name="T2" fmla="*/ 0 w 814"/>
                <a:gd name="T3" fmla="*/ 180 h 516"/>
                <a:gd name="T4" fmla="*/ 230 w 814"/>
                <a:gd name="T5" fmla="*/ 516 h 516"/>
                <a:gd name="T6" fmla="*/ 636 w 814"/>
                <a:gd name="T7" fmla="*/ 486 h 516"/>
                <a:gd name="T8" fmla="*/ 814 w 814"/>
                <a:gd name="T9" fmla="*/ 120 h 516"/>
                <a:gd name="T10" fmla="*/ 732 w 814"/>
                <a:gd name="T11" fmla="*/ 0 h 516"/>
              </a:gdLst>
              <a:ahLst/>
              <a:cxnLst>
                <a:cxn ang="0">
                  <a:pos x="T0" y="T1"/>
                </a:cxn>
                <a:cxn ang="0">
                  <a:pos x="T2" y="T3"/>
                </a:cxn>
                <a:cxn ang="0">
                  <a:pos x="T4" y="T5"/>
                </a:cxn>
                <a:cxn ang="0">
                  <a:pos x="T6" y="T7"/>
                </a:cxn>
                <a:cxn ang="0">
                  <a:pos x="T8" y="T9"/>
                </a:cxn>
                <a:cxn ang="0">
                  <a:pos x="T10" y="T11"/>
                </a:cxn>
              </a:cxnLst>
              <a:rect l="0" t="0" r="r" b="b"/>
              <a:pathLst>
                <a:path w="814" h="516">
                  <a:moveTo>
                    <a:pt x="88" y="0"/>
                  </a:moveTo>
                  <a:lnTo>
                    <a:pt x="0" y="180"/>
                  </a:lnTo>
                  <a:lnTo>
                    <a:pt x="230" y="516"/>
                  </a:lnTo>
                  <a:lnTo>
                    <a:pt x="636" y="486"/>
                  </a:lnTo>
                  <a:lnTo>
                    <a:pt x="814" y="120"/>
                  </a:lnTo>
                  <a:lnTo>
                    <a:pt x="732" y="0"/>
                  </a:lnTo>
                </a:path>
              </a:pathLst>
            </a:custGeom>
            <a:noFill/>
            <a:ln w="28575">
              <a:solidFill>
                <a:srgbClr val="FCEA10"/>
              </a:solidFill>
              <a:prstDash val="solid"/>
              <a:round/>
              <a:headEnd/>
              <a:tailEnd/>
            </a:ln>
          </p:spPr>
          <p:txBody>
            <a:bodyPr/>
            <a:lstStyle/>
            <a:p>
              <a:pPr>
                <a:defRPr/>
              </a:pPr>
              <a:endParaRPr lang="en-US"/>
            </a:p>
          </p:txBody>
        </p:sp>
        <p:sp>
          <p:nvSpPr>
            <p:cNvPr id="21" name="Freeform 120"/>
            <p:cNvSpPr>
              <a:spLocks/>
            </p:cNvSpPr>
            <p:nvPr/>
          </p:nvSpPr>
          <p:spPr bwMode="auto">
            <a:xfrm>
              <a:off x="6084888" y="1798638"/>
              <a:ext cx="1044575" cy="1168400"/>
            </a:xfrm>
            <a:custGeom>
              <a:avLst/>
              <a:gdLst>
                <a:gd name="T0" fmla="*/ 658 w 658"/>
                <a:gd name="T1" fmla="*/ 108 h 736"/>
                <a:gd name="T2" fmla="*/ 584 w 658"/>
                <a:gd name="T3" fmla="*/ 0 h 736"/>
                <a:gd name="T4" fmla="*/ 178 w 658"/>
                <a:gd name="T5" fmla="*/ 32 h 736"/>
                <a:gd name="T6" fmla="*/ 0 w 658"/>
                <a:gd name="T7" fmla="*/ 398 h 736"/>
                <a:gd name="T8" fmla="*/ 230 w 658"/>
                <a:gd name="T9" fmla="*/ 736 h 736"/>
                <a:gd name="T10" fmla="*/ 636 w 658"/>
                <a:gd name="T11" fmla="*/ 706 h 736"/>
                <a:gd name="T12" fmla="*/ 658 w 658"/>
                <a:gd name="T13" fmla="*/ 662 h 736"/>
              </a:gdLst>
              <a:ahLst/>
              <a:cxnLst>
                <a:cxn ang="0">
                  <a:pos x="T0" y="T1"/>
                </a:cxn>
                <a:cxn ang="0">
                  <a:pos x="T2" y="T3"/>
                </a:cxn>
                <a:cxn ang="0">
                  <a:pos x="T4" y="T5"/>
                </a:cxn>
                <a:cxn ang="0">
                  <a:pos x="T6" y="T7"/>
                </a:cxn>
                <a:cxn ang="0">
                  <a:pos x="T8" y="T9"/>
                </a:cxn>
                <a:cxn ang="0">
                  <a:pos x="T10" y="T11"/>
                </a:cxn>
                <a:cxn ang="0">
                  <a:pos x="T12" y="T13"/>
                </a:cxn>
              </a:cxnLst>
              <a:rect l="0" t="0" r="r" b="b"/>
              <a:pathLst>
                <a:path w="658" h="736">
                  <a:moveTo>
                    <a:pt x="658" y="108"/>
                  </a:moveTo>
                  <a:lnTo>
                    <a:pt x="584" y="0"/>
                  </a:lnTo>
                  <a:lnTo>
                    <a:pt x="178" y="32"/>
                  </a:lnTo>
                  <a:lnTo>
                    <a:pt x="0" y="398"/>
                  </a:lnTo>
                  <a:lnTo>
                    <a:pt x="230" y="736"/>
                  </a:lnTo>
                  <a:lnTo>
                    <a:pt x="636" y="706"/>
                  </a:lnTo>
                  <a:lnTo>
                    <a:pt x="658" y="662"/>
                  </a:lnTo>
                </a:path>
              </a:pathLst>
            </a:custGeom>
            <a:noFill/>
            <a:ln w="28575">
              <a:solidFill>
                <a:srgbClr val="FCEA10"/>
              </a:solidFill>
              <a:prstDash val="solid"/>
              <a:round/>
              <a:headEnd/>
              <a:tailEnd/>
            </a:ln>
          </p:spPr>
          <p:txBody>
            <a:bodyPr/>
            <a:lstStyle/>
            <a:p>
              <a:pPr>
                <a:defRPr/>
              </a:pPr>
              <a:endParaRPr lang="en-US"/>
            </a:p>
          </p:txBody>
        </p:sp>
        <p:sp>
          <p:nvSpPr>
            <p:cNvPr id="22" name="Freeform 121"/>
            <p:cNvSpPr>
              <a:spLocks/>
            </p:cNvSpPr>
            <p:nvPr/>
          </p:nvSpPr>
          <p:spPr bwMode="auto">
            <a:xfrm>
              <a:off x="7094538" y="2849563"/>
              <a:ext cx="34925" cy="117475"/>
            </a:xfrm>
            <a:custGeom>
              <a:avLst/>
              <a:gdLst>
                <a:gd name="T0" fmla="*/ 22 w 22"/>
                <a:gd name="T1" fmla="*/ 74 h 74"/>
                <a:gd name="T2" fmla="*/ 22 w 22"/>
                <a:gd name="T3" fmla="*/ 0 h 74"/>
                <a:gd name="T4" fmla="*/ 0 w 22"/>
                <a:gd name="T5" fmla="*/ 44 h 74"/>
                <a:gd name="T6" fmla="*/ 22 w 22"/>
                <a:gd name="T7" fmla="*/ 74 h 74"/>
              </a:gdLst>
              <a:ahLst/>
              <a:cxnLst>
                <a:cxn ang="0">
                  <a:pos x="T0" y="T1"/>
                </a:cxn>
                <a:cxn ang="0">
                  <a:pos x="T2" y="T3"/>
                </a:cxn>
                <a:cxn ang="0">
                  <a:pos x="T4" y="T5"/>
                </a:cxn>
                <a:cxn ang="0">
                  <a:pos x="T6" y="T7"/>
                </a:cxn>
              </a:cxnLst>
              <a:rect l="0" t="0" r="r" b="b"/>
              <a:pathLst>
                <a:path w="22" h="74">
                  <a:moveTo>
                    <a:pt x="22" y="74"/>
                  </a:moveTo>
                  <a:lnTo>
                    <a:pt x="22" y="0"/>
                  </a:lnTo>
                  <a:lnTo>
                    <a:pt x="0" y="44"/>
                  </a:lnTo>
                  <a:lnTo>
                    <a:pt x="22" y="74"/>
                  </a:lnTo>
                  <a:close/>
                </a:path>
              </a:pathLst>
            </a:custGeom>
            <a:noFill/>
            <a:ln w="16">
              <a:solidFill>
                <a:srgbClr val="FCEA10"/>
              </a:solidFill>
              <a:prstDash val="solid"/>
              <a:round/>
              <a:headEnd/>
              <a:tailEnd/>
            </a:ln>
          </p:spPr>
          <p:txBody>
            <a:bodyPr/>
            <a:lstStyle/>
            <a:p>
              <a:pPr>
                <a:defRPr/>
              </a:pPr>
              <a:endParaRPr lang="en-US"/>
            </a:p>
          </p:txBody>
        </p:sp>
        <p:sp>
          <p:nvSpPr>
            <p:cNvPr id="23" name="Freeform 122"/>
            <p:cNvSpPr>
              <a:spLocks/>
            </p:cNvSpPr>
            <p:nvPr/>
          </p:nvSpPr>
          <p:spPr bwMode="auto">
            <a:xfrm>
              <a:off x="6237288" y="1658938"/>
              <a:ext cx="844550" cy="190500"/>
            </a:xfrm>
            <a:custGeom>
              <a:avLst/>
              <a:gdLst>
                <a:gd name="T0" fmla="*/ 0 w 532"/>
                <a:gd name="T1" fmla="*/ 0 h 120"/>
                <a:gd name="T2" fmla="*/ 82 w 532"/>
                <a:gd name="T3" fmla="*/ 120 h 120"/>
                <a:gd name="T4" fmla="*/ 488 w 532"/>
                <a:gd name="T5" fmla="*/ 88 h 120"/>
                <a:gd name="T6" fmla="*/ 532 w 532"/>
                <a:gd name="T7" fmla="*/ 0 h 120"/>
              </a:gdLst>
              <a:ahLst/>
              <a:cxnLst>
                <a:cxn ang="0">
                  <a:pos x="T0" y="T1"/>
                </a:cxn>
                <a:cxn ang="0">
                  <a:pos x="T2" y="T3"/>
                </a:cxn>
                <a:cxn ang="0">
                  <a:pos x="T4" y="T5"/>
                </a:cxn>
                <a:cxn ang="0">
                  <a:pos x="T6" y="T7"/>
                </a:cxn>
              </a:cxnLst>
              <a:rect l="0" t="0" r="r" b="b"/>
              <a:pathLst>
                <a:path w="532" h="120">
                  <a:moveTo>
                    <a:pt x="0" y="0"/>
                  </a:moveTo>
                  <a:lnTo>
                    <a:pt x="82" y="120"/>
                  </a:lnTo>
                  <a:lnTo>
                    <a:pt x="488" y="88"/>
                  </a:lnTo>
                  <a:lnTo>
                    <a:pt x="532" y="0"/>
                  </a:lnTo>
                </a:path>
              </a:pathLst>
            </a:custGeom>
            <a:noFill/>
            <a:ln w="28575">
              <a:solidFill>
                <a:srgbClr val="FCEA10"/>
              </a:solidFill>
              <a:prstDash val="solid"/>
              <a:round/>
              <a:headEnd/>
              <a:tailEnd/>
            </a:ln>
          </p:spPr>
          <p:txBody>
            <a:bodyPr/>
            <a:lstStyle/>
            <a:p>
              <a:pPr>
                <a:defRPr/>
              </a:pPr>
              <a:endParaRPr lang="en-US"/>
            </a:p>
          </p:txBody>
        </p:sp>
        <p:sp>
          <p:nvSpPr>
            <p:cNvPr id="24" name="Freeform 123"/>
            <p:cNvSpPr>
              <a:spLocks/>
            </p:cNvSpPr>
            <p:nvPr/>
          </p:nvSpPr>
          <p:spPr bwMode="auto">
            <a:xfrm>
              <a:off x="7011988" y="1658938"/>
              <a:ext cx="117475" cy="311150"/>
            </a:xfrm>
            <a:custGeom>
              <a:avLst/>
              <a:gdLst>
                <a:gd name="T0" fmla="*/ 44 w 74"/>
                <a:gd name="T1" fmla="*/ 0 h 196"/>
                <a:gd name="T2" fmla="*/ 0 w 74"/>
                <a:gd name="T3" fmla="*/ 88 h 196"/>
                <a:gd name="T4" fmla="*/ 74 w 74"/>
                <a:gd name="T5" fmla="*/ 196 h 196"/>
              </a:gdLst>
              <a:ahLst/>
              <a:cxnLst>
                <a:cxn ang="0">
                  <a:pos x="T0" y="T1"/>
                </a:cxn>
                <a:cxn ang="0">
                  <a:pos x="T2" y="T3"/>
                </a:cxn>
                <a:cxn ang="0">
                  <a:pos x="T4" y="T5"/>
                </a:cxn>
              </a:cxnLst>
              <a:rect l="0" t="0" r="r" b="b"/>
              <a:pathLst>
                <a:path w="74" h="196">
                  <a:moveTo>
                    <a:pt x="44" y="0"/>
                  </a:moveTo>
                  <a:lnTo>
                    <a:pt x="0" y="88"/>
                  </a:lnTo>
                  <a:lnTo>
                    <a:pt x="74" y="196"/>
                  </a:lnTo>
                </a:path>
              </a:pathLst>
            </a:custGeom>
            <a:noFill/>
            <a:ln w="16">
              <a:solidFill>
                <a:srgbClr val="FCEA10"/>
              </a:solidFill>
              <a:prstDash val="solid"/>
              <a:round/>
              <a:headEnd/>
              <a:tailEnd/>
            </a:ln>
          </p:spPr>
          <p:txBody>
            <a:bodyPr/>
            <a:lstStyle/>
            <a:p>
              <a:pPr>
                <a:defRPr/>
              </a:pPr>
              <a:endParaRPr lang="en-US"/>
            </a:p>
          </p:txBody>
        </p:sp>
        <p:sp>
          <p:nvSpPr>
            <p:cNvPr id="25" name="Freeform 124"/>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6" name="Freeform 125"/>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7" name="Freeform 126"/>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8" name="Freeform 127"/>
            <p:cNvSpPr>
              <a:spLocks/>
            </p:cNvSpPr>
            <p:nvPr/>
          </p:nvSpPr>
          <p:spPr bwMode="auto">
            <a:xfrm>
              <a:off x="2166938" y="26717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4 w 58"/>
                <a:gd name="T15" fmla="*/ 18 h 60"/>
                <a:gd name="T16" fmla="*/ 4 w 58"/>
                <a:gd name="T17" fmla="*/ 18 h 60"/>
                <a:gd name="T18" fmla="*/ 2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40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8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48" y="52"/>
                  </a:lnTo>
                  <a:lnTo>
                    <a:pt x="52" y="48"/>
                  </a:lnTo>
                  <a:lnTo>
                    <a:pt x="56" y="42"/>
                  </a:lnTo>
                  <a:lnTo>
                    <a:pt x="56" y="42"/>
                  </a:lnTo>
                  <a:lnTo>
                    <a:pt x="58" y="38"/>
                  </a:lnTo>
                  <a:lnTo>
                    <a:pt x="58"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9" name="Freeform 128"/>
            <p:cNvSpPr>
              <a:spLocks/>
            </p:cNvSpPr>
            <p:nvPr/>
          </p:nvSpPr>
          <p:spPr bwMode="auto">
            <a:xfrm>
              <a:off x="2532063" y="32083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6"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0" name="Freeform 129"/>
            <p:cNvSpPr>
              <a:spLocks/>
            </p:cNvSpPr>
            <p:nvPr/>
          </p:nvSpPr>
          <p:spPr bwMode="auto">
            <a:xfrm>
              <a:off x="1522413" y="27193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6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6"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1" name="Freeform 130"/>
            <p:cNvSpPr>
              <a:spLocks/>
            </p:cNvSpPr>
            <p:nvPr/>
          </p:nvSpPr>
          <p:spPr bwMode="auto">
            <a:xfrm>
              <a:off x="1157288" y="21859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4" y="16"/>
                  </a:lnTo>
                  <a:lnTo>
                    <a:pt x="4" y="16"/>
                  </a:lnTo>
                  <a:lnTo>
                    <a:pt x="0" y="22"/>
                  </a:lnTo>
                  <a:lnTo>
                    <a:pt x="0" y="28"/>
                  </a:lnTo>
                  <a:lnTo>
                    <a:pt x="2" y="38"/>
                  </a:lnTo>
                  <a:lnTo>
                    <a:pt x="8" y="48"/>
                  </a:lnTo>
                  <a:lnTo>
                    <a:pt x="12" y="52"/>
                  </a:lnTo>
                  <a:lnTo>
                    <a:pt x="16" y="56"/>
                  </a:lnTo>
                  <a:lnTo>
                    <a:pt x="16" y="56"/>
                  </a:lnTo>
                  <a:lnTo>
                    <a:pt x="22" y="58"/>
                  </a:lnTo>
                  <a:lnTo>
                    <a:pt x="28" y="58"/>
                  </a:lnTo>
                  <a:lnTo>
                    <a:pt x="40" y="58"/>
                  </a:lnTo>
                  <a:lnTo>
                    <a:pt x="48"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2" name="Freeform 131"/>
            <p:cNvSpPr>
              <a:spLocks/>
            </p:cNvSpPr>
            <p:nvPr/>
          </p:nvSpPr>
          <p:spPr bwMode="auto">
            <a:xfrm>
              <a:off x="512763" y="22336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3" name="Freeform 132"/>
            <p:cNvSpPr>
              <a:spLocks/>
            </p:cNvSpPr>
            <p:nvPr/>
          </p:nvSpPr>
          <p:spPr bwMode="auto">
            <a:xfrm>
              <a:off x="147638" y="17002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4" name="Freeform 133"/>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5" name="Freeform 134"/>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6" name="Freeform 135"/>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7" name="Freeform 136"/>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8" name="Freeform 137"/>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9" name="Freeform 138"/>
            <p:cNvSpPr>
              <a:spLocks/>
            </p:cNvSpPr>
            <p:nvPr/>
          </p:nvSpPr>
          <p:spPr bwMode="auto">
            <a:xfrm>
              <a:off x="3541713" y="36941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50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2 h 58"/>
                <a:gd name="T50" fmla="*/ 56 w 58"/>
                <a:gd name="T51" fmla="*/ 20 h 58"/>
                <a:gd name="T52" fmla="*/ 52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0" name="Freeform 139"/>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1" name="Freeform 140"/>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2" name="Freeform 141"/>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3" name="Freeform 142"/>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4" name="Freeform 143"/>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5" name="Freeform 144"/>
            <p:cNvSpPr>
              <a:spLocks/>
            </p:cNvSpPr>
            <p:nvPr/>
          </p:nvSpPr>
          <p:spPr bwMode="auto">
            <a:xfrm>
              <a:off x="4551363" y="41798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4 h 60"/>
                <a:gd name="T44" fmla="*/ 56 w 58"/>
                <a:gd name="T45" fmla="*/ 44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4"/>
                  </a:lnTo>
                  <a:lnTo>
                    <a:pt x="56" y="44"/>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6" name="Freeform 145"/>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7" name="Freeform 146"/>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8" name="Freeform 147"/>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9" name="Freeform 148"/>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0" name="Freeform 149"/>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1" name="Freeform 150"/>
            <p:cNvSpPr>
              <a:spLocks/>
            </p:cNvSpPr>
            <p:nvPr/>
          </p:nvSpPr>
          <p:spPr bwMode="auto">
            <a:xfrm>
              <a:off x="5561013" y="46688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2" name="Freeform 151"/>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3" name="Freeform 152"/>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4" name="Freeform 153"/>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5" name="Freeform 154"/>
            <p:cNvSpPr>
              <a:spLocks/>
            </p:cNvSpPr>
            <p:nvPr/>
          </p:nvSpPr>
          <p:spPr bwMode="auto">
            <a:xfrm>
              <a:off x="6570663" y="515461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6" name="Freeform 155"/>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7" name="Freeform 156"/>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8" name="Freeform 157"/>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9" name="Freeform 158"/>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0" name="Freeform 159"/>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1" name="Freeform 160"/>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2" name="Freeform 161"/>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3" name="Freeform 162"/>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4" name="Freeform 163"/>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5" name="Freeform 164"/>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6" name="Freeform 165"/>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7" name="Freeform 166"/>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8" name="Freeform 16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9" name="Freeform 168"/>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0" name="Freeform 169"/>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1" name="Freeform 170"/>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2" name="Freeform 171"/>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3" name="Freeform 172"/>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4" name="Freeform 173"/>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5" name="Freeform 174"/>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6" name="Freeform 175"/>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7" name="Freeform 176"/>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8" name="Freeform 177"/>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9" name="Freeform 178"/>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0" name="Freeform 179"/>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1" name="Freeform 180"/>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2" name="Freeform 181"/>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3" name="Freeform 182"/>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4" name="Freeform 183"/>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5" name="Freeform 18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6" name="Freeform 185"/>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7" name="Freeform 186"/>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8" name="Freeform 18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9" name="Freeform 188"/>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0" name="Freeform 189"/>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1" name="Freeform 190"/>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2" name="Freeform 191"/>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3" name="Freeform 192"/>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4" name="Freeform 193"/>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5" name="Freeform 19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grpSp>
      <p:sp>
        <p:nvSpPr>
          <p:cNvPr id="96" name="Rectangle 199"/>
          <p:cNvSpPr>
            <a:spLocks noChangeArrowheads="1"/>
          </p:cNvSpPr>
          <p:nvPr userDrawn="1"/>
        </p:nvSpPr>
        <p:spPr bwMode="auto">
          <a:xfrm>
            <a:off x="0" y="0"/>
            <a:ext cx="9144000" cy="1609725"/>
          </a:xfrm>
          <a:prstGeom prst="rect">
            <a:avLst/>
          </a:prstGeom>
          <a:solidFill>
            <a:srgbClr val="335359"/>
          </a:solidFill>
          <a:ln>
            <a:noFill/>
          </a:ln>
        </p:spPr>
        <p:txBody>
          <a:bodyPr/>
          <a:lstStyle/>
          <a:p>
            <a:pPr>
              <a:defRPr/>
            </a:pPr>
            <a:endParaRPr lang="en-US"/>
          </a:p>
        </p:txBody>
      </p:sp>
      <p:sp>
        <p:nvSpPr>
          <p:cNvPr id="97" name="Freeform 208"/>
          <p:cNvSpPr>
            <a:spLocks noEditPoints="1"/>
          </p:cNvSpPr>
          <p:nvPr userDrawn="1"/>
        </p:nvSpPr>
        <p:spPr bwMode="auto">
          <a:xfrm>
            <a:off x="2354263" y="1211263"/>
            <a:ext cx="147637"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7D300"/>
          </a:solidFill>
          <a:ln>
            <a:noFill/>
          </a:ln>
        </p:spPr>
        <p:txBody>
          <a:bodyPr/>
          <a:lstStyle/>
          <a:p>
            <a:pPr>
              <a:defRPr/>
            </a:pPr>
            <a:endParaRPr lang="en-US"/>
          </a:p>
        </p:txBody>
      </p:sp>
      <p:sp>
        <p:nvSpPr>
          <p:cNvPr id="98" name="Freeform 209"/>
          <p:cNvSpPr>
            <a:spLocks/>
          </p:cNvSpPr>
          <p:nvPr userDrawn="1"/>
        </p:nvSpPr>
        <p:spPr bwMode="auto">
          <a:xfrm>
            <a:off x="2565400" y="1208088"/>
            <a:ext cx="147638" cy="169862"/>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99" name="Freeform 210"/>
          <p:cNvSpPr>
            <a:spLocks noEditPoints="1"/>
          </p:cNvSpPr>
          <p:nvPr userDrawn="1"/>
        </p:nvSpPr>
        <p:spPr bwMode="auto">
          <a:xfrm>
            <a:off x="287496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00" name="Freeform 211"/>
          <p:cNvSpPr>
            <a:spLocks/>
          </p:cNvSpPr>
          <p:nvPr userDrawn="1"/>
        </p:nvSpPr>
        <p:spPr bwMode="auto">
          <a:xfrm>
            <a:off x="3070225" y="1168400"/>
            <a:ext cx="101600" cy="211138"/>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7D300"/>
          </a:solidFill>
          <a:ln>
            <a:noFill/>
          </a:ln>
        </p:spPr>
        <p:txBody>
          <a:bodyPr/>
          <a:lstStyle/>
          <a:p>
            <a:pPr>
              <a:defRPr/>
            </a:pPr>
            <a:endParaRPr lang="en-US"/>
          </a:p>
        </p:txBody>
      </p:sp>
      <p:sp>
        <p:nvSpPr>
          <p:cNvPr id="101" name="Freeform 212"/>
          <p:cNvSpPr>
            <a:spLocks noEditPoints="1"/>
          </p:cNvSpPr>
          <p:nvPr userDrawn="1"/>
        </p:nvSpPr>
        <p:spPr bwMode="auto">
          <a:xfrm>
            <a:off x="3213100" y="1208088"/>
            <a:ext cx="173038" cy="171450"/>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7D300"/>
          </a:solidFill>
          <a:ln>
            <a:noFill/>
          </a:ln>
        </p:spPr>
        <p:txBody>
          <a:bodyPr/>
          <a:lstStyle/>
          <a:p>
            <a:pPr>
              <a:defRPr/>
            </a:pPr>
            <a:endParaRPr lang="en-US"/>
          </a:p>
        </p:txBody>
      </p:sp>
      <p:sp>
        <p:nvSpPr>
          <p:cNvPr id="102" name="Freeform 213"/>
          <p:cNvSpPr>
            <a:spLocks/>
          </p:cNvSpPr>
          <p:nvPr userDrawn="1"/>
        </p:nvSpPr>
        <p:spPr bwMode="auto">
          <a:xfrm>
            <a:off x="3443288" y="1208088"/>
            <a:ext cx="247650" cy="169862"/>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103" name="Freeform 214"/>
          <p:cNvSpPr>
            <a:spLocks/>
          </p:cNvSpPr>
          <p:nvPr userDrawn="1"/>
        </p:nvSpPr>
        <p:spPr bwMode="auto">
          <a:xfrm>
            <a:off x="3741738" y="1211263"/>
            <a:ext cx="131762" cy="168275"/>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04" name="Rectangle 215"/>
          <p:cNvSpPr>
            <a:spLocks noChangeArrowheads="1"/>
          </p:cNvSpPr>
          <p:nvPr userDrawn="1"/>
        </p:nvSpPr>
        <p:spPr bwMode="auto">
          <a:xfrm>
            <a:off x="3917950" y="1262063"/>
            <a:ext cx="93663" cy="38100"/>
          </a:xfrm>
          <a:prstGeom prst="rect">
            <a:avLst/>
          </a:prstGeom>
          <a:solidFill>
            <a:srgbClr val="F7D300"/>
          </a:solidFill>
          <a:ln>
            <a:noFill/>
          </a:ln>
        </p:spPr>
        <p:txBody>
          <a:bodyPr/>
          <a:lstStyle/>
          <a:p>
            <a:pPr>
              <a:defRPr/>
            </a:pPr>
            <a:endParaRPr lang="en-US"/>
          </a:p>
        </p:txBody>
      </p:sp>
      <p:sp>
        <p:nvSpPr>
          <p:cNvPr id="105" name="Freeform 216"/>
          <p:cNvSpPr>
            <a:spLocks/>
          </p:cNvSpPr>
          <p:nvPr userDrawn="1"/>
        </p:nvSpPr>
        <p:spPr bwMode="auto">
          <a:xfrm>
            <a:off x="4054475" y="1149350"/>
            <a:ext cx="101600" cy="22860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7D300"/>
          </a:solidFill>
          <a:ln>
            <a:noFill/>
          </a:ln>
        </p:spPr>
        <p:txBody>
          <a:bodyPr/>
          <a:lstStyle/>
          <a:p>
            <a:pPr>
              <a:defRPr/>
            </a:pPr>
            <a:endParaRPr lang="en-US"/>
          </a:p>
        </p:txBody>
      </p:sp>
      <p:sp>
        <p:nvSpPr>
          <p:cNvPr id="106" name="Freeform 217"/>
          <p:cNvSpPr>
            <a:spLocks noEditPoints="1"/>
          </p:cNvSpPr>
          <p:nvPr userDrawn="1"/>
        </p:nvSpPr>
        <p:spPr bwMode="auto">
          <a:xfrm>
            <a:off x="4191000" y="1208088"/>
            <a:ext cx="174625" cy="171450"/>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7D300"/>
          </a:solidFill>
          <a:ln>
            <a:noFill/>
          </a:ln>
        </p:spPr>
        <p:txBody>
          <a:bodyPr/>
          <a:lstStyle/>
          <a:p>
            <a:pPr>
              <a:defRPr/>
            </a:pPr>
            <a:endParaRPr lang="en-US"/>
          </a:p>
        </p:txBody>
      </p:sp>
      <p:sp>
        <p:nvSpPr>
          <p:cNvPr id="107" name="Freeform 218"/>
          <p:cNvSpPr>
            <a:spLocks/>
          </p:cNvSpPr>
          <p:nvPr userDrawn="1"/>
        </p:nvSpPr>
        <p:spPr bwMode="auto">
          <a:xfrm>
            <a:off x="4410075" y="1208088"/>
            <a:ext cx="152400" cy="171450"/>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08" name="Freeform 219"/>
          <p:cNvSpPr>
            <a:spLocks/>
          </p:cNvSpPr>
          <p:nvPr userDrawn="1"/>
        </p:nvSpPr>
        <p:spPr bwMode="auto">
          <a:xfrm>
            <a:off x="4608513" y="1212850"/>
            <a:ext cx="147637" cy="166688"/>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7D300"/>
          </a:solidFill>
          <a:ln>
            <a:noFill/>
          </a:ln>
        </p:spPr>
        <p:txBody>
          <a:bodyPr/>
          <a:lstStyle/>
          <a:p>
            <a:pPr>
              <a:defRPr/>
            </a:pPr>
            <a:endParaRPr lang="en-US"/>
          </a:p>
        </p:txBody>
      </p:sp>
      <p:sp>
        <p:nvSpPr>
          <p:cNvPr id="109" name="Freeform 220"/>
          <p:cNvSpPr>
            <a:spLocks/>
          </p:cNvSpPr>
          <p:nvPr userDrawn="1"/>
        </p:nvSpPr>
        <p:spPr bwMode="auto">
          <a:xfrm>
            <a:off x="4808538" y="1211263"/>
            <a:ext cx="128587" cy="168275"/>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10" name="Freeform 221"/>
          <p:cNvSpPr>
            <a:spLocks noEditPoints="1"/>
          </p:cNvSpPr>
          <p:nvPr userDrawn="1"/>
        </p:nvSpPr>
        <p:spPr bwMode="auto">
          <a:xfrm>
            <a:off x="4983163" y="1208088"/>
            <a:ext cx="157162" cy="171450"/>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7D300"/>
          </a:solidFill>
          <a:ln>
            <a:noFill/>
          </a:ln>
        </p:spPr>
        <p:txBody>
          <a:bodyPr/>
          <a:lstStyle/>
          <a:p>
            <a:pPr>
              <a:defRPr/>
            </a:pPr>
            <a:endParaRPr lang="en-US"/>
          </a:p>
        </p:txBody>
      </p:sp>
      <p:sp>
        <p:nvSpPr>
          <p:cNvPr id="111" name="Freeform 222"/>
          <p:cNvSpPr>
            <a:spLocks noEditPoints="1"/>
          </p:cNvSpPr>
          <p:nvPr userDrawn="1"/>
        </p:nvSpPr>
        <p:spPr bwMode="auto">
          <a:xfrm>
            <a:off x="5189538" y="1149350"/>
            <a:ext cx="168275" cy="230188"/>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7D300"/>
          </a:solidFill>
          <a:ln>
            <a:noFill/>
          </a:ln>
        </p:spPr>
        <p:txBody>
          <a:bodyPr/>
          <a:lstStyle/>
          <a:p>
            <a:pPr>
              <a:defRPr/>
            </a:pPr>
            <a:endParaRPr lang="en-US"/>
          </a:p>
        </p:txBody>
      </p:sp>
      <p:sp>
        <p:nvSpPr>
          <p:cNvPr id="112" name="Freeform 223"/>
          <p:cNvSpPr>
            <a:spLocks noEditPoints="1"/>
          </p:cNvSpPr>
          <p:nvPr userDrawn="1"/>
        </p:nvSpPr>
        <p:spPr bwMode="auto">
          <a:xfrm>
            <a:off x="552291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3" name="Freeform 224"/>
          <p:cNvSpPr>
            <a:spLocks noEditPoints="1"/>
          </p:cNvSpPr>
          <p:nvPr userDrawn="1"/>
        </p:nvSpPr>
        <p:spPr bwMode="auto">
          <a:xfrm>
            <a:off x="5734050" y="1208088"/>
            <a:ext cx="168275" cy="220662"/>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7D300"/>
          </a:solidFill>
          <a:ln>
            <a:noFill/>
          </a:ln>
        </p:spPr>
        <p:txBody>
          <a:bodyPr/>
          <a:lstStyle/>
          <a:p>
            <a:pPr>
              <a:defRPr/>
            </a:pPr>
            <a:endParaRPr lang="en-US"/>
          </a:p>
        </p:txBody>
      </p:sp>
      <p:sp>
        <p:nvSpPr>
          <p:cNvPr id="114" name="Freeform 225"/>
          <p:cNvSpPr>
            <a:spLocks noEditPoints="1"/>
          </p:cNvSpPr>
          <p:nvPr userDrawn="1"/>
        </p:nvSpPr>
        <p:spPr bwMode="auto">
          <a:xfrm>
            <a:off x="5959475" y="1208088"/>
            <a:ext cx="171450" cy="220662"/>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7D300"/>
          </a:solidFill>
          <a:ln>
            <a:noFill/>
          </a:ln>
        </p:spPr>
        <p:txBody>
          <a:bodyPr/>
          <a:lstStyle/>
          <a:p>
            <a:pPr>
              <a:defRPr/>
            </a:pPr>
            <a:endParaRPr lang="en-US"/>
          </a:p>
        </p:txBody>
      </p:sp>
      <p:sp>
        <p:nvSpPr>
          <p:cNvPr id="115" name="Freeform 226"/>
          <p:cNvSpPr>
            <a:spLocks/>
          </p:cNvSpPr>
          <p:nvPr userDrawn="1"/>
        </p:nvSpPr>
        <p:spPr bwMode="auto">
          <a:xfrm>
            <a:off x="6186488" y="1211263"/>
            <a:ext cx="93662" cy="166687"/>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7D300"/>
          </a:solidFill>
          <a:ln>
            <a:noFill/>
          </a:ln>
        </p:spPr>
        <p:txBody>
          <a:bodyPr/>
          <a:lstStyle/>
          <a:p>
            <a:pPr>
              <a:defRPr/>
            </a:pPr>
            <a:endParaRPr lang="en-US"/>
          </a:p>
        </p:txBody>
      </p:sp>
      <p:sp>
        <p:nvSpPr>
          <p:cNvPr id="116" name="Freeform 227"/>
          <p:cNvSpPr>
            <a:spLocks noEditPoints="1"/>
          </p:cNvSpPr>
          <p:nvPr userDrawn="1"/>
        </p:nvSpPr>
        <p:spPr bwMode="auto">
          <a:xfrm>
            <a:off x="6318250" y="1208088"/>
            <a:ext cx="176213" cy="171450"/>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7D300"/>
          </a:solidFill>
          <a:ln>
            <a:noFill/>
          </a:ln>
        </p:spPr>
        <p:txBody>
          <a:bodyPr/>
          <a:lstStyle/>
          <a:p>
            <a:pPr>
              <a:defRPr/>
            </a:pPr>
            <a:endParaRPr lang="en-US"/>
          </a:p>
        </p:txBody>
      </p:sp>
      <p:sp>
        <p:nvSpPr>
          <p:cNvPr id="117" name="Freeform 228"/>
          <p:cNvSpPr>
            <a:spLocks noEditPoints="1"/>
          </p:cNvSpPr>
          <p:nvPr userDrawn="1"/>
        </p:nvSpPr>
        <p:spPr bwMode="auto">
          <a:xfrm>
            <a:off x="6537325" y="1211263"/>
            <a:ext cx="146050"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8" name="Freeform 229"/>
          <p:cNvSpPr>
            <a:spLocks/>
          </p:cNvSpPr>
          <p:nvPr userDrawn="1"/>
        </p:nvSpPr>
        <p:spPr bwMode="auto">
          <a:xfrm>
            <a:off x="6737350" y="1208088"/>
            <a:ext cx="152400" cy="171450"/>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19" name="Freeform 230"/>
          <p:cNvSpPr>
            <a:spLocks/>
          </p:cNvSpPr>
          <p:nvPr userDrawn="1"/>
        </p:nvSpPr>
        <p:spPr bwMode="auto">
          <a:xfrm>
            <a:off x="6940550" y="1149350"/>
            <a:ext cx="147638" cy="22860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7D300"/>
          </a:solidFill>
          <a:ln>
            <a:noFill/>
          </a:ln>
        </p:spPr>
        <p:txBody>
          <a:bodyPr/>
          <a:lstStyle/>
          <a:p>
            <a:pPr>
              <a:defRPr/>
            </a:pPr>
            <a:endParaRPr lang="en-US"/>
          </a:p>
        </p:txBody>
      </p:sp>
      <p:sp>
        <p:nvSpPr>
          <p:cNvPr id="120" name="Freeform 232"/>
          <p:cNvSpPr>
            <a:spLocks/>
          </p:cNvSpPr>
          <p:nvPr userDrawn="1"/>
        </p:nvSpPr>
        <p:spPr bwMode="auto">
          <a:xfrm>
            <a:off x="1220788" y="285750"/>
            <a:ext cx="654050" cy="736600"/>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7D300"/>
          </a:solidFill>
          <a:ln>
            <a:noFill/>
          </a:ln>
        </p:spPr>
        <p:txBody>
          <a:bodyPr/>
          <a:lstStyle/>
          <a:p>
            <a:pPr>
              <a:defRPr/>
            </a:pPr>
            <a:endParaRPr lang="en-US"/>
          </a:p>
        </p:txBody>
      </p:sp>
      <p:sp>
        <p:nvSpPr>
          <p:cNvPr id="121" name="Freeform 233"/>
          <p:cNvSpPr>
            <a:spLocks/>
          </p:cNvSpPr>
          <p:nvPr userDrawn="1"/>
        </p:nvSpPr>
        <p:spPr bwMode="auto">
          <a:xfrm>
            <a:off x="1974850" y="298450"/>
            <a:ext cx="598488" cy="711200"/>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7D300"/>
          </a:solidFill>
          <a:ln>
            <a:noFill/>
          </a:ln>
        </p:spPr>
        <p:txBody>
          <a:bodyPr/>
          <a:lstStyle/>
          <a:p>
            <a:pPr>
              <a:defRPr/>
            </a:pPr>
            <a:endParaRPr lang="en-US"/>
          </a:p>
        </p:txBody>
      </p:sp>
      <p:sp>
        <p:nvSpPr>
          <p:cNvPr id="122" name="Freeform 234"/>
          <p:cNvSpPr>
            <a:spLocks/>
          </p:cNvSpPr>
          <p:nvPr userDrawn="1"/>
        </p:nvSpPr>
        <p:spPr bwMode="auto">
          <a:xfrm>
            <a:off x="2733675" y="298450"/>
            <a:ext cx="541338" cy="711200"/>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7D300"/>
          </a:solidFill>
          <a:ln>
            <a:noFill/>
          </a:ln>
        </p:spPr>
        <p:txBody>
          <a:bodyPr/>
          <a:lstStyle/>
          <a:p>
            <a:pPr>
              <a:defRPr/>
            </a:pPr>
            <a:endParaRPr lang="en-US"/>
          </a:p>
        </p:txBody>
      </p:sp>
      <p:sp>
        <p:nvSpPr>
          <p:cNvPr id="123" name="Freeform 235"/>
          <p:cNvSpPr>
            <a:spLocks/>
          </p:cNvSpPr>
          <p:nvPr userDrawn="1"/>
        </p:nvSpPr>
        <p:spPr bwMode="auto">
          <a:xfrm>
            <a:off x="3408363" y="298450"/>
            <a:ext cx="708025" cy="711200"/>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7D300"/>
          </a:solidFill>
          <a:ln>
            <a:noFill/>
          </a:ln>
        </p:spPr>
        <p:txBody>
          <a:bodyPr/>
          <a:lstStyle/>
          <a:p>
            <a:pPr>
              <a:defRPr/>
            </a:pPr>
            <a:endParaRPr lang="en-US"/>
          </a:p>
        </p:txBody>
      </p:sp>
      <p:sp>
        <p:nvSpPr>
          <p:cNvPr id="124" name="Rectangle 236"/>
          <p:cNvSpPr>
            <a:spLocks noChangeArrowheads="1"/>
          </p:cNvSpPr>
          <p:nvPr userDrawn="1"/>
        </p:nvSpPr>
        <p:spPr bwMode="auto">
          <a:xfrm>
            <a:off x="4279900" y="298450"/>
            <a:ext cx="157163" cy="711200"/>
          </a:xfrm>
          <a:prstGeom prst="rect">
            <a:avLst/>
          </a:prstGeom>
          <a:solidFill>
            <a:srgbClr val="F7D300"/>
          </a:solidFill>
          <a:ln>
            <a:noFill/>
          </a:ln>
        </p:spPr>
        <p:txBody>
          <a:bodyPr/>
          <a:lstStyle/>
          <a:p>
            <a:pPr>
              <a:defRPr/>
            </a:pPr>
            <a:endParaRPr lang="en-US"/>
          </a:p>
        </p:txBody>
      </p:sp>
      <p:sp>
        <p:nvSpPr>
          <p:cNvPr id="125" name="Freeform 237"/>
          <p:cNvSpPr>
            <a:spLocks/>
          </p:cNvSpPr>
          <p:nvPr userDrawn="1"/>
        </p:nvSpPr>
        <p:spPr bwMode="auto">
          <a:xfrm>
            <a:off x="4546600" y="288925"/>
            <a:ext cx="560388" cy="731838"/>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7D300"/>
          </a:solidFill>
          <a:ln>
            <a:noFill/>
          </a:ln>
        </p:spPr>
        <p:txBody>
          <a:bodyPr/>
          <a:lstStyle/>
          <a:p>
            <a:pPr>
              <a:defRPr/>
            </a:pPr>
            <a:endParaRPr lang="en-US"/>
          </a:p>
        </p:txBody>
      </p:sp>
      <p:sp>
        <p:nvSpPr>
          <p:cNvPr id="126" name="Freeform 238"/>
          <p:cNvSpPr>
            <a:spLocks/>
          </p:cNvSpPr>
          <p:nvPr userDrawn="1"/>
        </p:nvSpPr>
        <p:spPr bwMode="auto">
          <a:xfrm>
            <a:off x="5173663" y="298450"/>
            <a:ext cx="585787" cy="711200"/>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7D300"/>
          </a:solidFill>
          <a:ln>
            <a:noFill/>
          </a:ln>
        </p:spPr>
        <p:txBody>
          <a:bodyPr/>
          <a:lstStyle/>
          <a:p>
            <a:pPr>
              <a:defRPr/>
            </a:pPr>
            <a:endParaRPr lang="en-US"/>
          </a:p>
        </p:txBody>
      </p:sp>
      <p:sp>
        <p:nvSpPr>
          <p:cNvPr id="128" name="Freeform 239"/>
          <p:cNvSpPr>
            <a:spLocks/>
          </p:cNvSpPr>
          <p:nvPr userDrawn="1"/>
        </p:nvSpPr>
        <p:spPr bwMode="auto">
          <a:xfrm>
            <a:off x="5849938" y="298450"/>
            <a:ext cx="612775" cy="711200"/>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7D300"/>
          </a:solidFill>
          <a:ln>
            <a:noFill/>
          </a:ln>
        </p:spPr>
        <p:txBody>
          <a:bodyPr/>
          <a:lstStyle/>
          <a:p>
            <a:pPr>
              <a:defRPr/>
            </a:pPr>
            <a:endParaRPr lang="en-US"/>
          </a:p>
        </p:txBody>
      </p:sp>
      <p:sp>
        <p:nvSpPr>
          <p:cNvPr id="129" name="Freeform 240"/>
          <p:cNvSpPr>
            <a:spLocks/>
          </p:cNvSpPr>
          <p:nvPr userDrawn="1"/>
        </p:nvSpPr>
        <p:spPr bwMode="auto">
          <a:xfrm>
            <a:off x="6007100" y="439738"/>
            <a:ext cx="276225" cy="203200"/>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130" name="Freeform 241"/>
          <p:cNvSpPr>
            <a:spLocks/>
          </p:cNvSpPr>
          <p:nvPr userDrawn="1"/>
        </p:nvSpPr>
        <p:spPr bwMode="auto">
          <a:xfrm>
            <a:off x="6462713" y="298450"/>
            <a:ext cx="700087" cy="711200"/>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7D300"/>
          </a:solidFill>
          <a:ln>
            <a:noFill/>
          </a:ln>
        </p:spPr>
        <p:txBody>
          <a:bodyPr/>
          <a:lstStyle/>
          <a:p>
            <a:pPr>
              <a:defRPr/>
            </a:pPr>
            <a:endParaRPr lang="en-US"/>
          </a:p>
        </p:txBody>
      </p:sp>
      <p:sp>
        <p:nvSpPr>
          <p:cNvPr id="131" name="Rectangle 41"/>
          <p:cNvSpPr>
            <a:spLocks noChangeArrowheads="1"/>
          </p:cNvSpPr>
          <p:nvPr userDrawn="1"/>
        </p:nvSpPr>
        <p:spPr bwMode="auto">
          <a:xfrm>
            <a:off x="7450138" y="273050"/>
            <a:ext cx="1366837" cy="1200150"/>
          </a:xfrm>
          <a:prstGeom prst="rect">
            <a:avLst/>
          </a:prstGeom>
          <a:noFill/>
          <a:ln>
            <a:noFill/>
          </a:ln>
        </p:spPr>
        <p:txBody>
          <a:bodyPr wrap="none" lIns="0" tIns="0" rIns="0" bIns="0">
            <a:spAutoFit/>
          </a:bodyPr>
          <a:lstStyle/>
          <a:p>
            <a:pPr>
              <a:defRPr/>
            </a:pPr>
            <a:r>
              <a:rPr lang="en-US" sz="2600" b="1" dirty="0">
                <a:solidFill>
                  <a:schemeClr val="bg1"/>
                </a:solidFill>
                <a:latin typeface="Arial Black" pitchFamily="34" charset="0"/>
              </a:rPr>
              <a:t>Gilbert </a:t>
            </a:r>
          </a:p>
          <a:p>
            <a:pPr>
              <a:defRPr/>
            </a:pPr>
            <a:r>
              <a:rPr lang="en-US" sz="2600" b="1" dirty="0">
                <a:solidFill>
                  <a:schemeClr val="bg1"/>
                </a:solidFill>
                <a:latin typeface="Arial Black" pitchFamily="34" charset="0"/>
              </a:rPr>
              <a:t>Kirss </a:t>
            </a:r>
          </a:p>
          <a:p>
            <a:pPr>
              <a:defRPr/>
            </a:pPr>
            <a:r>
              <a:rPr lang="en-US" sz="2600" b="1" dirty="0">
                <a:solidFill>
                  <a:schemeClr val="bg1"/>
                </a:solidFill>
                <a:latin typeface="Arial Black" pitchFamily="34" charset="0"/>
              </a:rPr>
              <a:t>Foster</a:t>
            </a:r>
          </a:p>
        </p:txBody>
      </p:sp>
      <p:sp>
        <p:nvSpPr>
          <p:cNvPr id="127" name="Subtitle 2"/>
          <p:cNvSpPr>
            <a:spLocks noGrp="1"/>
          </p:cNvSpPr>
          <p:nvPr>
            <p:ph type="subTitle" idx="1"/>
          </p:nvPr>
        </p:nvSpPr>
        <p:spPr>
          <a:xfrm>
            <a:off x="762000" y="5486400"/>
            <a:ext cx="6400800" cy="12954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5743202" y="4419600"/>
            <a:ext cx="1419598" cy="1066800"/>
          </a:xfrm>
          <a:effectLst/>
        </p:spPr>
        <p:txBody>
          <a:bodyPr lIns="0" tIns="0" rIns="0" bIns="0"/>
          <a:lstStyle>
            <a:lvl1pPr algn="r">
              <a:defRPr sz="6600">
                <a:solidFill>
                  <a:srgbClr val="F7D300"/>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A8912F2E-C311-4671-BEE6-3A7D4A23A5B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3A492888-9F10-464A-9637-1807FA374AA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B9DEADB-717F-4CAA-9D4D-E677A3D7714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907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28600"/>
            <a:ext cx="64198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49048210-7603-4E48-AB4B-E0C9E7D5F774}"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4AB3B127-47B2-4E08-AAA4-A85CC464E944}"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5" name="Rectangle 4"/>
          <p:cNvSpPr>
            <a:spLocks noGrp="1" noChangeArrowheads="1"/>
          </p:cNvSpPr>
          <p:nvPr>
            <p:ph type="sldNum" sz="quarter" idx="12"/>
          </p:nvPr>
        </p:nvSpPr>
        <p:spPr/>
        <p:txBody>
          <a:bodyPr/>
          <a:lstStyle>
            <a:lvl1pPr>
              <a:defRPr/>
            </a:lvl1pPr>
          </a:lstStyle>
          <a:p>
            <a:pPr>
              <a:defRPr/>
            </a:pPr>
            <a:r>
              <a:rPr lang="en-US"/>
              <a:t>2 - </a:t>
            </a:r>
            <a:fld id="{B703EDA9-79D3-4F7F-949E-29300D97E086}"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11D72B77-F9D6-4A37-AEF5-CD0E8FB04B67}"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320C27DA-DA1B-4AA5-8BE7-61DEF9472A1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4008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21 - </a:t>
            </a:r>
            <a:fld id="{FCBC1976-A4E5-423F-A4DD-C066995BB1F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18F482F-AF62-4AF0-9C83-55F9F0512C85}" type="slidenum">
              <a:rPr lang="en-US" smtClean="0"/>
              <a:pPr>
                <a:defRPr/>
              </a:pPr>
              <a:t>‹#›</a:t>
            </a:fld>
            <a:endParaRPr lang="en-US" dirty="0"/>
          </a:p>
        </p:txBody>
      </p:sp>
      <p:graphicFrame>
        <p:nvGraphicFramePr>
          <p:cNvPr id="4" name="TPChart" hidden="1"/>
          <p:cNvGraphicFramePr/>
          <p:nvPr userDrawn="1">
            <p:extLst>
              <p:ext uri="{D42A27DB-BD31-4B8C-83A1-F6EECF244321}">
                <p14:modId xmlns:p14="http://schemas.microsoft.com/office/powerpoint/2010/main" val="1592835411"/>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349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C78E7686-AFC7-455B-A67E-34A79E4F7FE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62AEAB-F43C-44E3-80D7-F6D20EC8103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242FA7D-0568-46B1-8B7E-39E48FDE48B1}"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5CC969E-89EE-4412-AE69-C3BBDF0772A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E8570647-0C5A-4694-9A8B-799FF41A48C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3962400" cy="2011362"/>
          </a:xfrm>
          <a:prstGeom prst="rect">
            <a:avLst/>
          </a:prstGeom>
        </p:spPr>
        <p:txBody>
          <a:bodyPr anchor="ctr" anchorCtr="0"/>
          <a:lstStyle>
            <a:lvl1pPr>
              <a:defRPr sz="2800" b="1">
                <a:solidFill>
                  <a:schemeClr val="bg1"/>
                </a:solidFill>
              </a:defRPr>
            </a:lvl1p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A4B76AE-4844-4F74-8106-F3C24A9E26A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9E7F02-BE9F-456F-ABD5-4E580DD5BCE9}"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A86C2EB-805D-464A-B22F-047F9804D08A}"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C368C3-A38B-4E12-9E12-0FDA40F4B34C}"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FA93F67-E65B-4FC6-A732-2C9B577F0563}"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086886548"/>
      </p:ext>
    </p:extLst>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6625"/>
            <a:ext cx="7620000" cy="869950"/>
          </a:xfrm>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a:xfrm>
            <a:off x="228600" y="1066801"/>
            <a:ext cx="86868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AB6603E-1FE8-4003-B9E0-FD4537359230}"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34792107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322930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99926739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19928622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12801299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46635331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36217131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38456951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166643254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25985690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AC053B0A-D674-4523-B3E7-CE3BA796C7E2}"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39695582"/>
      </p:ext>
    </p:extLst>
  </p:cSld>
  <p:clrMapOvr>
    <a:masterClrMapping/>
  </p:clrMapOvr>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446028478"/>
      </p:ext>
    </p:extLst>
  </p:cSld>
  <p:clrMapOvr>
    <a:masterClrMapping/>
  </p:clrMapOvr>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extLst>
      <p:ext uri="{BB962C8B-B14F-4D97-AF65-F5344CB8AC3E}">
        <p14:creationId xmlns:p14="http://schemas.microsoft.com/office/powerpoint/2010/main" val="362894630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extLst>
      <p:ext uri="{BB962C8B-B14F-4D97-AF65-F5344CB8AC3E}">
        <p14:creationId xmlns:p14="http://schemas.microsoft.com/office/powerpoint/2010/main" val="4023470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19 - </a:t>
            </a:r>
            <a:fld id="{D0E29C7C-1CD4-4373-B4FC-155BF5684927}" type="slidenum">
              <a:rPr lang="en-US"/>
              <a:pPr>
                <a:defRPr/>
              </a:pPr>
              <a:t>‹#›</a:t>
            </a:fld>
            <a:endParaRPr lang="en-US"/>
          </a:p>
        </p:txBody>
      </p:sp>
    </p:spTree>
    <p:extLst>
      <p:ext uri="{BB962C8B-B14F-4D97-AF65-F5344CB8AC3E}">
        <p14:creationId xmlns:p14="http://schemas.microsoft.com/office/powerpoint/2010/main" val="2644901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4" name="Slide Number Placeholder 3"/>
          <p:cNvSpPr>
            <a:spLocks noGrp="1"/>
          </p:cNvSpPr>
          <p:nvPr>
            <p:ph type="sldNum" sz="quarter" idx="10"/>
          </p:nvPr>
        </p:nvSpPr>
        <p:spPr/>
        <p:txBody>
          <a:bodyPr/>
          <a:lstStyle/>
          <a:p>
            <a:fld id="{26A6297C-014C-4AF7-A6CC-0296EE1B6267}" type="slidenum">
              <a:rPr lang="en-US" smtClean="0"/>
              <a:t>‹#›</a:t>
            </a:fld>
            <a:endParaRPr lang="en-US"/>
          </a:p>
        </p:txBody>
      </p:sp>
      <p:sp>
        <p:nvSpPr>
          <p:cNvPr id="5" name="Content Placeholder 4"/>
          <p:cNvSpPr>
            <a:spLocks noGrp="1"/>
          </p:cNvSpPr>
          <p:nvPr>
            <p:ph sz="quarter" idx="13"/>
          </p:nvPr>
        </p:nvSpPr>
        <p:spPr>
          <a:xfrm>
            <a:off x="838200" y="1295400"/>
            <a:ext cx="80010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838200" y="3581400"/>
            <a:ext cx="8001000" cy="2819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69385"/>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8A72316D-7092-4609-A1FA-6FF8356087D5}"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sldNum" sz="quarter" idx="10"/>
          </p:nvPr>
        </p:nvSpPr>
        <p:spPr>
          <a:ln/>
        </p:spPr>
        <p:txBody>
          <a:bodyPr/>
          <a:lstStyle>
            <a:lvl1pPr>
              <a:defRPr/>
            </a:lvl1pPr>
          </a:lstStyle>
          <a:p>
            <a:pPr>
              <a:defRPr/>
            </a:pPr>
            <a:fld id="{E1F6996E-D9C3-44BD-8A8F-E4985F0CBF5A}"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solidFill>
                <a:srgbClr val="084333"/>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19 - </a:t>
            </a:r>
            <a:fld id="{D0E29C7C-1CD4-4373-B4FC-155BF5684927}"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4C41-DB10-469B-9731-B1E35B3F335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52052FF-7818-4136-BF42-02C9FBD89650}"/>
              </a:ext>
            </a:extLst>
          </p:cNvPr>
          <p:cNvSpPr>
            <a:spLocks noGrp="1"/>
          </p:cNvSpPr>
          <p:nvPr>
            <p:ph type="body"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307412E-952E-45DC-BD94-F2EAA98AAEA5}"/>
              </a:ext>
            </a:extLst>
          </p:cNvPr>
          <p:cNvSpPr>
            <a:spLocks noGrp="1"/>
          </p:cNvSpPr>
          <p:nvPr>
            <p:ph type="ftr" sz="quarter" idx="10"/>
          </p:nvPr>
        </p:nvSpPr>
        <p:spPr/>
        <p:txBody>
          <a:bodyPr/>
          <a:lstStyle/>
          <a:p>
            <a:pPr>
              <a:defRPr/>
            </a:pPr>
            <a:r>
              <a:rPr lang="en-US"/>
              <a:t>Copyright © Houghton Mifflin Company. All rights reserved.</a:t>
            </a:r>
            <a:endParaRPr lang="en-US" sz="1400">
              <a:latin typeface="Times New Roman" pitchFamily="18" charset="0"/>
            </a:endParaRPr>
          </a:p>
        </p:txBody>
      </p:sp>
      <p:sp>
        <p:nvSpPr>
          <p:cNvPr id="5" name="Slide Number Placeholder 4">
            <a:extLst>
              <a:ext uri="{FF2B5EF4-FFF2-40B4-BE49-F238E27FC236}">
                <a16:creationId xmlns:a16="http://schemas.microsoft.com/office/drawing/2014/main" id="{72B0C88C-D7E3-430A-86C0-CEE4415F944E}"/>
              </a:ext>
            </a:extLst>
          </p:cNvPr>
          <p:cNvSpPr>
            <a:spLocks noGrp="1"/>
          </p:cNvSpPr>
          <p:nvPr>
            <p:ph type="sldNum" sz="quarter" idx="11"/>
          </p:nvPr>
        </p:nvSpPr>
        <p:spPr/>
        <p:txBody>
          <a:bodyPr/>
          <a:lstStyle/>
          <a:p>
            <a:pPr>
              <a:defRPr/>
            </a:pPr>
            <a:fld id="{518F482F-AF62-4AF0-9C83-55F9F0512C85}" type="slidenum">
              <a:rPr lang="en-US" smtClean="0"/>
              <a:pPr>
                <a:defRPr/>
              </a:pPr>
              <a:t>‹#›</a:t>
            </a:fld>
            <a:endParaRPr lang="en-US" dirty="0"/>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cSld>
  <p:clrMapOvr>
    <a:masterClrMapping/>
  </p:clrMapOvr>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sldNum" sz="quarter" idx="10"/>
          </p:nvPr>
        </p:nvSpPr>
        <p:spPr>
          <a:ln/>
        </p:spPr>
        <p:txBody>
          <a:bodyPr/>
          <a:lstStyle>
            <a:lvl1pPr>
              <a:defRPr/>
            </a:lvl1pPr>
          </a:lstStyle>
          <a:p>
            <a:pPr>
              <a:defRPr/>
            </a:pPr>
            <a:fld id="{D6BE13F7-B937-4087-BE59-9022BB74DC6E}"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solidFill>
                <a:srgbClr val="084333"/>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19 - </a:t>
            </a:r>
            <a:fld id="{D0E29C7C-1CD4-4373-B4FC-155BF5684927}"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4C41-DB10-469B-9731-B1E35B3F335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52052FF-7818-4136-BF42-02C9FBD89650}"/>
              </a:ext>
            </a:extLst>
          </p:cNvPr>
          <p:cNvSpPr>
            <a:spLocks noGrp="1"/>
          </p:cNvSpPr>
          <p:nvPr>
            <p:ph type="body"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307412E-952E-45DC-BD94-F2EAA98AAEA5}"/>
              </a:ext>
            </a:extLst>
          </p:cNvPr>
          <p:cNvSpPr>
            <a:spLocks noGrp="1"/>
          </p:cNvSpPr>
          <p:nvPr>
            <p:ph type="ftr" sz="quarter" idx="10"/>
          </p:nvPr>
        </p:nvSpPr>
        <p:spPr/>
        <p:txBody>
          <a:bodyPr/>
          <a:lstStyle/>
          <a:p>
            <a:pPr>
              <a:defRPr/>
            </a:pPr>
            <a:r>
              <a:rPr lang="en-US"/>
              <a:t>Copyright © Houghton Mifflin Company. All rights reserved.</a:t>
            </a:r>
            <a:endParaRPr lang="en-US" sz="1400">
              <a:latin typeface="Times New Roman" pitchFamily="18" charset="0"/>
            </a:endParaRPr>
          </a:p>
        </p:txBody>
      </p:sp>
      <p:sp>
        <p:nvSpPr>
          <p:cNvPr id="5" name="Slide Number Placeholder 4">
            <a:extLst>
              <a:ext uri="{FF2B5EF4-FFF2-40B4-BE49-F238E27FC236}">
                <a16:creationId xmlns:a16="http://schemas.microsoft.com/office/drawing/2014/main" id="{72B0C88C-D7E3-430A-86C0-CEE4415F944E}"/>
              </a:ext>
            </a:extLst>
          </p:cNvPr>
          <p:cNvSpPr>
            <a:spLocks noGrp="1"/>
          </p:cNvSpPr>
          <p:nvPr>
            <p:ph type="sldNum" sz="quarter" idx="11"/>
          </p:nvPr>
        </p:nvSpPr>
        <p:spPr/>
        <p:txBody>
          <a:bodyPr/>
          <a:lstStyle/>
          <a:p>
            <a:pPr>
              <a:defRPr/>
            </a:pPr>
            <a:fld id="{518F482F-AF62-4AF0-9C83-55F9F0512C85}" type="slidenum">
              <a:rPr lang="en-US" smtClean="0"/>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sldNum" sz="quarter" idx="10"/>
          </p:nvPr>
        </p:nvSpPr>
        <p:spPr>
          <a:ln/>
        </p:spPr>
        <p:txBody>
          <a:bodyPr/>
          <a:lstStyle>
            <a:lvl1pPr>
              <a:defRPr/>
            </a:lvl1pPr>
          </a:lstStyle>
          <a:p>
            <a:pPr>
              <a:defRPr/>
            </a:pPr>
            <a:fld id="{CDE30331-7531-42F2-89F4-9AFAA004CCED}"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FE85D6-0DC7-452C-B542-5E45590C3EA5}" type="datetime1">
              <a:rPr lang="en-US" smtClean="0"/>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27551370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D6397-AA64-4C69-95CC-465692C5B884}" type="datetime1">
              <a:rPr lang="en-US" smtClean="0"/>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27714466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7F3B79-CB74-4DFD-8E57-916910CB458A}" type="datetime1">
              <a:rPr lang="en-US" smtClean="0"/>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12236291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6F4D3B-3E51-45A8-A2DE-09C5ADC68C50}" type="datetime1">
              <a:rPr lang="en-US" smtClean="0"/>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3885716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BF291-3BDD-483D-8CFD-6E692DA9F610}" type="datetime1">
              <a:rPr lang="en-US" smtClean="0"/>
              <a:t>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16375028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7B34F7-4208-41A6-A814-74D6EB97AC6A}" type="datetime1">
              <a:rPr lang="en-US" smtClean="0"/>
              <a:t>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22081042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413D1-1951-4B61-89F7-88375EEA0055}" type="datetime1">
              <a:rPr lang="en-US" smtClean="0"/>
              <a:t>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27642531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AF4F52F-01AA-4890-A8B6-1BE847CABE26}" type="datetime1">
              <a:rPr lang="en-US" smtClean="0"/>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14339844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EC2C439-F4FE-4186-A45B-083ADE4522CD}" type="datetime1">
              <a:rPr lang="en-US" smtClean="0"/>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13577046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134E5-CD0A-4322-B51E-5B5DF2BFCDAE}" type="datetime1">
              <a:rPr lang="en-US" smtClean="0"/>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2343650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F4C49692-E897-4D1C-8568-EF8D89D25648}"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CEC825-B59F-4FEC-85F5-DAB23C1BCDA8}" type="datetime1">
              <a:rPr lang="en-US" smtClean="0"/>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5BFA0-DCB6-4DE3-A223-D0DD2B6767AF}" type="slidenum">
              <a:rPr lang="en-US" smtClean="0"/>
              <a:t>‹#›</a:t>
            </a:fld>
            <a:endParaRPr lang="en-US"/>
          </a:p>
        </p:txBody>
      </p:sp>
    </p:spTree>
    <p:extLst>
      <p:ext uri="{BB962C8B-B14F-4D97-AF65-F5344CB8AC3E}">
        <p14:creationId xmlns:p14="http://schemas.microsoft.com/office/powerpoint/2010/main" val="3065708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p>
        </p:txBody>
      </p:sp>
      <p:sp>
        <p:nvSpPr>
          <p:cNvPr id="102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p>
        </p:txBody>
      </p:sp>
      <p:sp>
        <p:nvSpPr>
          <p:cNvPr id="1029" name="Rectangle 21"/>
          <p:cNvSpPr>
            <a:spLocks noGrp="1" noChangeArrowheads="1"/>
          </p:cNvSpPr>
          <p:nvPr>
            <p:ph type="title"/>
          </p:nvPr>
        </p:nvSpPr>
        <p:spPr bwMode="auto">
          <a:xfrm>
            <a:off x="228600" y="120650"/>
            <a:ext cx="6581775"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91440" rIns="91440" bIns="91440" numCol="1" anchor="ctr" anchorCtr="0" compatLnSpc="1">
            <a:prstTxWarp prst="textNoShape">
              <a:avLst/>
            </a:prstTxWarp>
          </a:bodyPr>
          <a:lstStyle/>
          <a:p>
            <a:pPr lvl="0"/>
            <a:r>
              <a:rPr lang="en-US" dirty="0"/>
              <a:t>Click to edit Master title style</a:t>
            </a:r>
          </a:p>
        </p:txBody>
      </p:sp>
      <p:sp>
        <p:nvSpPr>
          <p:cNvPr id="2" name="Rectangle 22"/>
          <p:cNvSpPr>
            <a:spLocks noGrp="1" noChangeArrowheads="1"/>
          </p:cNvSpPr>
          <p:nvPr>
            <p:ph type="body" idx="1"/>
          </p:nvPr>
        </p:nvSpPr>
        <p:spPr bwMode="auto">
          <a:xfrm>
            <a:off x="228600" y="1449388"/>
            <a:ext cx="8686800" cy="538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7" name="Rectangle 23"/>
          <p:cNvSpPr>
            <a:spLocks noGrp="1" noChangeArrowheads="1"/>
          </p:cNvSpPr>
          <p:nvPr>
            <p:ph type="sldNum" sz="quarter" idx="4"/>
          </p:nvPr>
        </p:nvSpPr>
        <p:spPr bwMode="auto">
          <a:xfrm>
            <a:off x="8605838" y="6626225"/>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rgbClr val="F7D300"/>
                </a:solidFill>
              </a:defRPr>
            </a:lvl1pPr>
          </a:lstStyle>
          <a:p>
            <a:pPr>
              <a:defRPr/>
            </a:pPr>
            <a:fld id="{518F482F-AF62-4AF0-9C83-55F9F0512C85}" type="slidenum">
              <a:rPr lang="en-US"/>
              <a:pPr>
                <a:defRPr/>
              </a:pPr>
              <a:t>‹#›</a:t>
            </a:fld>
            <a:endParaRPr lang="en-US" dirty="0"/>
          </a:p>
        </p:txBody>
      </p:sp>
      <p:grpSp>
        <p:nvGrpSpPr>
          <p:cNvPr id="12" name="Group 11"/>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4"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p>
          </p:txBody>
        </p:sp>
        <p:sp>
          <p:nvSpPr>
            <p:cNvPr id="5"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6"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7"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8"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9"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0"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1"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cSld>
  <p:clrMap bg1="lt1" tx1="dk1" bg2="lt2" tx2="dk2" accent1="accent1" accent2="accent2" accent3="accent3" accent4="accent4" accent5="accent5" accent6="accent6" hlink="hlink" folHlink="folHlink"/>
  <p:sldLayoutIdLst>
    <p:sldLayoutId id="214748386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69" r:id="rId14"/>
    <p:sldLayoutId id="2147483870" r:id="rId15"/>
    <p:sldLayoutId id="2147483871" r:id="rId16"/>
    <p:sldLayoutId id="2147483872" r:id="rId17"/>
    <p:sldLayoutId id="2147483873" r:id="rId18"/>
    <p:sldLayoutId id="2147483944" r:id="rId19"/>
  </p:sldLayoutIdLst>
  <p:hf hdr="0" ftr="0" dt="0"/>
  <p:txStyles>
    <p:titleStyle>
      <a:lvl1pPr algn="l" rtl="0" eaLnBrk="0" fontAlgn="base" hangingPunct="0">
        <a:spcBef>
          <a:spcPct val="0"/>
        </a:spcBef>
        <a:spcAft>
          <a:spcPct val="0"/>
        </a:spcAft>
        <a:defRPr sz="4000">
          <a:solidFill>
            <a:srgbClr val="F7D300"/>
          </a:solidFill>
          <a:latin typeface="+mn-lt"/>
          <a:ea typeface="+mj-ea"/>
          <a:cs typeface="Arial" pitchFamily="34" charset="0"/>
        </a:defRPr>
      </a:lvl1pPr>
      <a:lvl2pPr algn="l" rtl="0" eaLnBrk="0" fontAlgn="base" hangingPunct="0">
        <a:spcBef>
          <a:spcPct val="0"/>
        </a:spcBef>
        <a:spcAft>
          <a:spcPct val="0"/>
        </a:spcAft>
        <a:defRPr sz="4000">
          <a:solidFill>
            <a:srgbClr val="F7D300"/>
          </a:solidFill>
          <a:latin typeface="Arial" charset="0"/>
          <a:cs typeface="Arial" charset="0"/>
        </a:defRPr>
      </a:lvl2pPr>
      <a:lvl3pPr algn="l" rtl="0" eaLnBrk="0" fontAlgn="base" hangingPunct="0">
        <a:spcBef>
          <a:spcPct val="0"/>
        </a:spcBef>
        <a:spcAft>
          <a:spcPct val="0"/>
        </a:spcAft>
        <a:defRPr sz="4000">
          <a:solidFill>
            <a:srgbClr val="F7D300"/>
          </a:solidFill>
          <a:latin typeface="Arial" charset="0"/>
          <a:cs typeface="Arial" charset="0"/>
        </a:defRPr>
      </a:lvl3pPr>
      <a:lvl4pPr algn="l" rtl="0" eaLnBrk="0" fontAlgn="base" hangingPunct="0">
        <a:spcBef>
          <a:spcPct val="0"/>
        </a:spcBef>
        <a:spcAft>
          <a:spcPct val="0"/>
        </a:spcAft>
        <a:defRPr sz="4000">
          <a:solidFill>
            <a:srgbClr val="F7D300"/>
          </a:solidFill>
          <a:latin typeface="Arial" charset="0"/>
          <a:cs typeface="Arial" charset="0"/>
        </a:defRPr>
      </a:lvl4pPr>
      <a:lvl5pPr algn="l" rtl="0" eaLnBrk="0" fontAlgn="base" hangingPunct="0">
        <a:spcBef>
          <a:spcPct val="0"/>
        </a:spcBef>
        <a:spcAft>
          <a:spcPct val="0"/>
        </a:spcAft>
        <a:defRPr sz="4000">
          <a:solidFill>
            <a:srgbClr val="F7D300"/>
          </a:solidFill>
          <a:latin typeface="Arial" charset="0"/>
          <a:cs typeface="Arial" charset="0"/>
        </a:defRPr>
      </a:lvl5pPr>
      <a:lvl6pPr marL="457200" algn="l" rtl="0" fontAlgn="base">
        <a:spcBef>
          <a:spcPct val="0"/>
        </a:spcBef>
        <a:spcAft>
          <a:spcPct val="0"/>
        </a:spcAft>
        <a:defRPr sz="4000">
          <a:solidFill>
            <a:schemeClr val="tx1"/>
          </a:solidFill>
          <a:latin typeface="Arial Rounded MT Bold" pitchFamily="34" charset="0"/>
          <a:cs typeface="Arial" charset="0"/>
        </a:defRPr>
      </a:lvl6pPr>
      <a:lvl7pPr marL="914400" algn="l" rtl="0" fontAlgn="base">
        <a:spcBef>
          <a:spcPct val="0"/>
        </a:spcBef>
        <a:spcAft>
          <a:spcPct val="0"/>
        </a:spcAft>
        <a:defRPr sz="4000">
          <a:solidFill>
            <a:schemeClr val="tx1"/>
          </a:solidFill>
          <a:latin typeface="Arial Rounded MT Bold" pitchFamily="34" charset="0"/>
          <a:cs typeface="Arial" charset="0"/>
        </a:defRPr>
      </a:lvl7pPr>
      <a:lvl8pPr marL="1371600" algn="l" rtl="0" fontAlgn="base">
        <a:spcBef>
          <a:spcPct val="0"/>
        </a:spcBef>
        <a:spcAft>
          <a:spcPct val="0"/>
        </a:spcAft>
        <a:defRPr sz="4000">
          <a:solidFill>
            <a:schemeClr val="tx1"/>
          </a:solidFill>
          <a:latin typeface="Arial Rounded MT Bold" pitchFamily="34" charset="0"/>
          <a:cs typeface="Arial" charset="0"/>
        </a:defRPr>
      </a:lvl8pPr>
      <a:lvl9pPr marL="1828800" algn="l" rtl="0" fontAlgn="base">
        <a:spcBef>
          <a:spcPct val="0"/>
        </a:spcBef>
        <a:spcAft>
          <a:spcPct val="0"/>
        </a:spcAft>
        <a:defRPr sz="4000">
          <a:solidFill>
            <a:schemeClr val="tx1"/>
          </a:solidFill>
          <a:latin typeface="Arial Rounded MT Bold" pitchFamily="34" charset="0"/>
          <a:cs typeface="Arial" charset="0"/>
        </a:defRPr>
      </a:lvl9pPr>
    </p:titleStyle>
    <p:bodyStyle>
      <a:lvl1pPr marL="342900" indent="-342900" algn="l" rtl="0" eaLnBrk="0" fontAlgn="base" hangingPunct="0">
        <a:spcBef>
          <a:spcPct val="20000"/>
        </a:spcBef>
        <a:spcAft>
          <a:spcPct val="0"/>
        </a:spcAft>
        <a:buClr>
          <a:srgbClr val="335359"/>
        </a:buClr>
        <a:buChar char="•"/>
        <a:defRPr sz="3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335359"/>
        </a:buClr>
        <a:buChar char="•"/>
        <a:defRPr sz="28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335359"/>
        </a:buClr>
        <a:buChar char="•"/>
        <a:defRPr sz="24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Clr>
          <a:srgbClr val="00B2CC"/>
        </a:buClr>
        <a:buChar char="•"/>
        <a:defRPr sz="2000">
          <a:solidFill>
            <a:schemeClr val="tx1"/>
          </a:solidFill>
          <a:latin typeface="+mn-lt"/>
          <a:cs typeface="+mn-cs"/>
        </a:defRPr>
      </a:lvl6pPr>
      <a:lvl7pPr marL="2971800" indent="-228600" algn="l" rtl="0" fontAlgn="base">
        <a:spcBef>
          <a:spcPct val="20000"/>
        </a:spcBef>
        <a:spcAft>
          <a:spcPct val="0"/>
        </a:spcAft>
        <a:buClr>
          <a:srgbClr val="00B2CC"/>
        </a:buClr>
        <a:buChar char="•"/>
        <a:defRPr sz="2000">
          <a:solidFill>
            <a:schemeClr val="tx1"/>
          </a:solidFill>
          <a:latin typeface="+mn-lt"/>
          <a:cs typeface="+mn-cs"/>
        </a:defRPr>
      </a:lvl7pPr>
      <a:lvl8pPr marL="3429000" indent="-228600" algn="l" rtl="0" fontAlgn="base">
        <a:spcBef>
          <a:spcPct val="20000"/>
        </a:spcBef>
        <a:spcAft>
          <a:spcPct val="0"/>
        </a:spcAft>
        <a:buClr>
          <a:srgbClr val="00B2CC"/>
        </a:buClr>
        <a:buChar char="•"/>
        <a:defRPr sz="2000">
          <a:solidFill>
            <a:schemeClr val="tx1"/>
          </a:solidFill>
          <a:latin typeface="+mn-lt"/>
          <a:cs typeface="+mn-cs"/>
        </a:defRPr>
      </a:lvl8pPr>
      <a:lvl9pPr marL="3886200" indent="-228600" algn="l" rtl="0" fontAlgn="base">
        <a:spcBef>
          <a:spcPct val="20000"/>
        </a:spcBef>
        <a:spcAft>
          <a:spcPct val="0"/>
        </a:spcAft>
        <a:buClr>
          <a:srgbClr val="00B2CC"/>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35359"/>
        </a:solidFill>
        <a:effectLst/>
      </p:bgPr>
    </p:bg>
    <p:spTree>
      <p:nvGrpSpPr>
        <p:cNvPr id="1" name=""/>
        <p:cNvGrpSpPr/>
        <p:nvPr/>
      </p:nvGrpSpPr>
      <p:grpSpPr>
        <a:xfrm>
          <a:off x="0" y="0"/>
          <a:ext cx="0" cy="0"/>
          <a:chOff x="0" y="0"/>
          <a:chExt cx="0" cy="0"/>
        </a:xfrm>
      </p:grpSpPr>
      <p:sp>
        <p:nvSpPr>
          <p:cNvPr id="2051" name="Rectangle 2"/>
          <p:cNvSpPr>
            <a:spLocks noChangeArrowheads="1"/>
          </p:cNvSpPr>
          <p:nvPr userDrawn="1"/>
        </p:nvSpPr>
        <p:spPr bwMode="auto">
          <a:xfrm>
            <a:off x="152400" y="152400"/>
            <a:ext cx="8458200" cy="1295400"/>
          </a:xfrm>
          <a:prstGeom prst="rect">
            <a:avLst/>
          </a:prstGeom>
          <a:noFill/>
          <a:ln>
            <a:noFill/>
          </a:ln>
        </p:spPr>
        <p:txBody>
          <a:bodyPr/>
          <a:lstStyle/>
          <a:p>
            <a:pPr>
              <a:defRPr/>
            </a:pPr>
            <a:endParaRPr lang="en-US"/>
          </a:p>
        </p:txBody>
      </p:sp>
      <p:sp>
        <p:nvSpPr>
          <p:cNvPr id="12294" name="Rectangle 6"/>
          <p:cNvSpPr>
            <a:spLocks noGrp="1" noChangeArrowheads="1"/>
          </p:cNvSpPr>
          <p:nvPr>
            <p:ph type="sldNum" sz="quarter" idx="4"/>
          </p:nvPr>
        </p:nvSpPr>
        <p:spPr bwMode="auto">
          <a:xfrm>
            <a:off x="8610600" y="6591300"/>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chemeClr val="bg1"/>
                </a:solidFill>
              </a:defRPr>
            </a:lvl1pPr>
          </a:lstStyle>
          <a:p>
            <a:pPr>
              <a:defRPr/>
            </a:pPr>
            <a:fld id="{05A3A6AF-5B59-4D38-9AF1-785C56222D4B}" type="slidenum">
              <a:rPr lang="en-US"/>
              <a:pPr>
                <a:defRPr/>
              </a:pPr>
              <a:t>‹#›</a:t>
            </a:fld>
            <a:endParaRPr lang="en-US"/>
          </a:p>
        </p:txBody>
      </p:sp>
      <p:sp>
        <p:nvSpPr>
          <p:cNvPr id="2053" name="Line 11"/>
          <p:cNvSpPr>
            <a:spLocks noChangeShapeType="1"/>
          </p:cNvSpPr>
          <p:nvPr userDrawn="1"/>
        </p:nvSpPr>
        <p:spPr bwMode="auto">
          <a:xfrm>
            <a:off x="1692275" y="-309563"/>
            <a:ext cx="0" cy="0"/>
          </a:xfrm>
          <a:prstGeom prst="line">
            <a:avLst/>
          </a:prstGeom>
          <a:noFill/>
          <a:ln w="63500">
            <a:solidFill>
              <a:srgbClr val="5CA038"/>
            </a:solidFill>
            <a:round/>
            <a:headEnd/>
            <a:tailEnd/>
          </a:ln>
        </p:spPr>
        <p:txBody>
          <a:bodyPr/>
          <a:lstStyle/>
          <a:p>
            <a:pPr>
              <a:defRPr/>
            </a:pPr>
            <a:endParaRPr lang="en-US"/>
          </a:p>
        </p:txBody>
      </p:sp>
      <p:sp>
        <p:nvSpPr>
          <p:cNvPr id="2054" name="Line 14"/>
          <p:cNvSpPr>
            <a:spLocks noChangeShapeType="1"/>
          </p:cNvSpPr>
          <p:nvPr userDrawn="1"/>
        </p:nvSpPr>
        <p:spPr bwMode="auto">
          <a:xfrm>
            <a:off x="501650" y="185738"/>
            <a:ext cx="0" cy="0"/>
          </a:xfrm>
          <a:prstGeom prst="line">
            <a:avLst/>
          </a:prstGeom>
          <a:noFill/>
          <a:ln w="63500">
            <a:solidFill>
              <a:srgbClr val="5CA038"/>
            </a:solidFill>
            <a:round/>
            <a:headEnd/>
            <a:tailEnd/>
          </a:ln>
        </p:spPr>
        <p:txBody>
          <a:bodyPr/>
          <a:lstStyle/>
          <a:p>
            <a:pPr>
              <a:defRPr/>
            </a:pPr>
            <a:endParaRPr lang="en-US"/>
          </a:p>
        </p:txBody>
      </p:sp>
      <p:sp>
        <p:nvSpPr>
          <p:cNvPr id="2055" name="Text Box 18"/>
          <p:cNvSpPr txBox="1">
            <a:spLocks noChangeArrowheads="1"/>
          </p:cNvSpPr>
          <p:nvPr userDrawn="1"/>
        </p:nvSpPr>
        <p:spPr bwMode="auto">
          <a:xfrm>
            <a:off x="3657600" y="6477000"/>
            <a:ext cx="2246313" cy="274638"/>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200" dirty="0">
                <a:solidFill>
                  <a:schemeClr val="bg1"/>
                </a:solidFill>
              </a:rPr>
              <a:t>© 2014 W. W. Norton Co., Inc.</a:t>
            </a:r>
          </a:p>
        </p:txBody>
      </p:sp>
      <p:sp>
        <p:nvSpPr>
          <p:cNvPr id="2059" name="Text Box 23"/>
          <p:cNvSpPr txBox="1">
            <a:spLocks noChangeArrowheads="1"/>
          </p:cNvSpPr>
          <p:nvPr userDrawn="1"/>
        </p:nvSpPr>
        <p:spPr bwMode="auto">
          <a:xfrm>
            <a:off x="1565275" y="4049713"/>
            <a:ext cx="1311275" cy="1016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2000" b="1" dirty="0">
                <a:solidFill>
                  <a:schemeClr val="bg1"/>
                </a:solidFill>
              </a:rPr>
              <a:t>GILBERT</a:t>
            </a:r>
          </a:p>
          <a:p>
            <a:pPr algn="ctr" eaLnBrk="1" hangingPunct="1">
              <a:defRPr/>
            </a:pPr>
            <a:r>
              <a:rPr lang="en-US" sz="2000" b="1" dirty="0">
                <a:solidFill>
                  <a:schemeClr val="bg1"/>
                </a:solidFill>
              </a:rPr>
              <a:t>KIRSS</a:t>
            </a:r>
          </a:p>
          <a:p>
            <a:pPr algn="ctr" eaLnBrk="1" hangingPunct="1">
              <a:defRPr/>
            </a:pPr>
            <a:r>
              <a:rPr lang="en-US" sz="2000" b="1" dirty="0">
                <a:solidFill>
                  <a:schemeClr val="bg1"/>
                </a:solidFill>
              </a:rPr>
              <a:t>FOSTER</a:t>
            </a:r>
          </a:p>
        </p:txBody>
      </p:sp>
      <p:pic>
        <p:nvPicPr>
          <p:cNvPr id="1026" name="Picture 2"/>
          <p:cNvPicPr>
            <a:picLocks noChangeAspect="1" noChangeArrowheads="1"/>
          </p:cNvPicPr>
          <p:nvPr userDrawn="1"/>
        </p:nvPicPr>
        <p:blipFill>
          <a:blip/>
          <a:srcRect/>
          <a:stretch>
            <a:fillRect/>
          </a:stretch>
        </p:blipFill>
        <p:spPr bwMode="auto">
          <a:xfrm>
            <a:off x="4419600" y="436563"/>
            <a:ext cx="4392613" cy="5811837"/>
          </a:xfrm>
          <a:prstGeom prst="rect">
            <a:avLst/>
          </a:prstGeom>
          <a:noFill/>
          <a:ln>
            <a:noFill/>
          </a:ln>
          <a:effectLst>
            <a:outerShdw blurRad="254000" dist="177800" dir="2700000" algn="tl" rotWithShape="0">
              <a:prstClr val="black">
                <a:alpha val="40000"/>
              </a:prstClr>
            </a:outerShdw>
          </a:effectLst>
        </p:spPr>
      </p:pic>
      <p:grpSp>
        <p:nvGrpSpPr>
          <p:cNvPr id="20489" name="Group 2"/>
          <p:cNvGrpSpPr>
            <a:grpSpLocks noChangeAspect="1"/>
          </p:cNvGrpSpPr>
          <p:nvPr userDrawn="1"/>
        </p:nvGrpSpPr>
        <p:grpSpPr bwMode="auto">
          <a:xfrm>
            <a:off x="544513" y="2819400"/>
            <a:ext cx="3379787" cy="646113"/>
            <a:chOff x="1016721" y="2652704"/>
            <a:chExt cx="2703629" cy="516789"/>
          </a:xfrm>
        </p:grpSpPr>
        <p:sp>
          <p:nvSpPr>
            <p:cNvPr id="12" name="Freeform 208"/>
            <p:cNvSpPr>
              <a:spLocks noEditPoints="1"/>
            </p:cNvSpPr>
            <p:nvPr userDrawn="1"/>
          </p:nvSpPr>
          <p:spPr bwMode="auto">
            <a:xfrm>
              <a:off x="135578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FCC00"/>
            </a:solidFill>
            <a:ln>
              <a:noFill/>
            </a:ln>
          </p:spPr>
          <p:txBody>
            <a:bodyPr/>
            <a:lstStyle/>
            <a:p>
              <a:pPr>
                <a:defRPr/>
              </a:pPr>
              <a:endParaRPr lang="en-US"/>
            </a:p>
          </p:txBody>
        </p:sp>
        <p:sp>
          <p:nvSpPr>
            <p:cNvPr id="13" name="Freeform 209"/>
            <p:cNvSpPr>
              <a:spLocks/>
            </p:cNvSpPr>
            <p:nvPr userDrawn="1"/>
          </p:nvSpPr>
          <p:spPr bwMode="auto">
            <a:xfrm>
              <a:off x="1452298" y="3069182"/>
              <a:ext cx="67305" cy="77455"/>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4" name="Freeform 210"/>
            <p:cNvSpPr>
              <a:spLocks noEditPoints="1"/>
            </p:cNvSpPr>
            <p:nvPr userDrawn="1"/>
          </p:nvSpPr>
          <p:spPr bwMode="auto">
            <a:xfrm>
              <a:off x="1593258" y="3070452"/>
              <a:ext cx="6857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15" name="Freeform 211"/>
            <p:cNvSpPr>
              <a:spLocks/>
            </p:cNvSpPr>
            <p:nvPr userDrawn="1"/>
          </p:nvSpPr>
          <p:spPr bwMode="auto">
            <a:xfrm>
              <a:off x="1682152" y="3051406"/>
              <a:ext cx="45717" cy="96501"/>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FCC00"/>
            </a:solidFill>
            <a:ln>
              <a:noFill/>
            </a:ln>
          </p:spPr>
          <p:txBody>
            <a:bodyPr/>
            <a:lstStyle/>
            <a:p>
              <a:pPr>
                <a:defRPr/>
              </a:pPr>
              <a:endParaRPr lang="en-US"/>
            </a:p>
          </p:txBody>
        </p:sp>
        <p:sp>
          <p:nvSpPr>
            <p:cNvPr id="16" name="Freeform 212"/>
            <p:cNvSpPr>
              <a:spLocks noEditPoints="1"/>
            </p:cNvSpPr>
            <p:nvPr userDrawn="1"/>
          </p:nvSpPr>
          <p:spPr bwMode="auto">
            <a:xfrm>
              <a:off x="1746916" y="3069182"/>
              <a:ext cx="78734" cy="78725"/>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FCC00"/>
            </a:solidFill>
            <a:ln>
              <a:noFill/>
            </a:ln>
          </p:spPr>
          <p:txBody>
            <a:bodyPr/>
            <a:lstStyle/>
            <a:p>
              <a:pPr>
                <a:defRPr/>
              </a:pPr>
              <a:endParaRPr lang="en-US"/>
            </a:p>
          </p:txBody>
        </p:sp>
        <p:sp>
          <p:nvSpPr>
            <p:cNvPr id="17" name="Freeform 213"/>
            <p:cNvSpPr>
              <a:spLocks/>
            </p:cNvSpPr>
            <p:nvPr userDrawn="1"/>
          </p:nvSpPr>
          <p:spPr bwMode="auto">
            <a:xfrm>
              <a:off x="1851049" y="3069182"/>
              <a:ext cx="113022" cy="77455"/>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8" name="Freeform 214"/>
            <p:cNvSpPr>
              <a:spLocks/>
            </p:cNvSpPr>
            <p:nvPr userDrawn="1"/>
          </p:nvSpPr>
          <p:spPr bwMode="auto">
            <a:xfrm>
              <a:off x="1988199" y="3070452"/>
              <a:ext cx="59686" cy="77454"/>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19" name="Rectangle 215"/>
            <p:cNvSpPr>
              <a:spLocks noChangeArrowheads="1"/>
            </p:cNvSpPr>
            <p:nvPr userDrawn="1"/>
          </p:nvSpPr>
          <p:spPr bwMode="auto">
            <a:xfrm>
              <a:off x="2068203" y="3094577"/>
              <a:ext cx="41906" cy="16507"/>
            </a:xfrm>
            <a:prstGeom prst="rect">
              <a:avLst/>
            </a:prstGeom>
            <a:solidFill>
              <a:srgbClr val="FFCC00"/>
            </a:solidFill>
            <a:ln>
              <a:noFill/>
            </a:ln>
          </p:spPr>
          <p:txBody>
            <a:bodyPr/>
            <a:lstStyle/>
            <a:p>
              <a:pPr>
                <a:defRPr/>
              </a:pPr>
              <a:endParaRPr lang="en-US"/>
            </a:p>
          </p:txBody>
        </p:sp>
        <p:sp>
          <p:nvSpPr>
            <p:cNvPr id="20" name="Freeform 216"/>
            <p:cNvSpPr>
              <a:spLocks/>
            </p:cNvSpPr>
            <p:nvPr userDrawn="1"/>
          </p:nvSpPr>
          <p:spPr bwMode="auto">
            <a:xfrm>
              <a:off x="2130428" y="3042518"/>
              <a:ext cx="45717" cy="10412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FCC00"/>
            </a:solidFill>
            <a:ln>
              <a:noFill/>
            </a:ln>
          </p:spPr>
          <p:txBody>
            <a:bodyPr/>
            <a:lstStyle/>
            <a:p>
              <a:pPr>
                <a:defRPr/>
              </a:pPr>
              <a:endParaRPr lang="en-US"/>
            </a:p>
          </p:txBody>
        </p:sp>
        <p:sp>
          <p:nvSpPr>
            <p:cNvPr id="21" name="Freeform 217"/>
            <p:cNvSpPr>
              <a:spLocks noEditPoints="1"/>
            </p:cNvSpPr>
            <p:nvPr userDrawn="1"/>
          </p:nvSpPr>
          <p:spPr bwMode="auto">
            <a:xfrm>
              <a:off x="2192654" y="3069182"/>
              <a:ext cx="78734" cy="78725"/>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FCC00"/>
            </a:solidFill>
            <a:ln>
              <a:noFill/>
            </a:ln>
          </p:spPr>
          <p:txBody>
            <a:bodyPr/>
            <a:lstStyle/>
            <a:p>
              <a:pPr>
                <a:defRPr/>
              </a:pPr>
              <a:endParaRPr lang="en-US"/>
            </a:p>
          </p:txBody>
        </p:sp>
        <p:sp>
          <p:nvSpPr>
            <p:cNvPr id="22" name="Freeform 218"/>
            <p:cNvSpPr>
              <a:spLocks/>
            </p:cNvSpPr>
            <p:nvPr userDrawn="1"/>
          </p:nvSpPr>
          <p:spPr bwMode="auto">
            <a:xfrm>
              <a:off x="2291706" y="3069182"/>
              <a:ext cx="69844" cy="78725"/>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FCC00"/>
            </a:solidFill>
            <a:ln>
              <a:noFill/>
            </a:ln>
          </p:spPr>
          <p:txBody>
            <a:bodyPr/>
            <a:lstStyle/>
            <a:p>
              <a:pPr>
                <a:defRPr/>
              </a:pPr>
              <a:endParaRPr lang="en-US"/>
            </a:p>
          </p:txBody>
        </p:sp>
        <p:sp>
          <p:nvSpPr>
            <p:cNvPr id="23" name="Freeform 219"/>
            <p:cNvSpPr>
              <a:spLocks/>
            </p:cNvSpPr>
            <p:nvPr userDrawn="1"/>
          </p:nvSpPr>
          <p:spPr bwMode="auto">
            <a:xfrm>
              <a:off x="2381869" y="3071722"/>
              <a:ext cx="67305" cy="76185"/>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FCC00"/>
            </a:solidFill>
            <a:ln>
              <a:noFill/>
            </a:ln>
          </p:spPr>
          <p:txBody>
            <a:bodyPr/>
            <a:lstStyle/>
            <a:p>
              <a:pPr>
                <a:defRPr/>
              </a:pPr>
              <a:endParaRPr lang="en-US"/>
            </a:p>
          </p:txBody>
        </p:sp>
        <p:sp>
          <p:nvSpPr>
            <p:cNvPr id="24" name="Freeform 220"/>
            <p:cNvSpPr>
              <a:spLocks/>
            </p:cNvSpPr>
            <p:nvPr userDrawn="1"/>
          </p:nvSpPr>
          <p:spPr bwMode="auto">
            <a:xfrm>
              <a:off x="2473303" y="3070452"/>
              <a:ext cx="58416" cy="77454"/>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25" name="Freeform 221"/>
            <p:cNvSpPr>
              <a:spLocks noEditPoints="1"/>
            </p:cNvSpPr>
            <p:nvPr userDrawn="1"/>
          </p:nvSpPr>
          <p:spPr bwMode="auto">
            <a:xfrm>
              <a:off x="2552037" y="3069182"/>
              <a:ext cx="72385" cy="78725"/>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FCC00"/>
            </a:solidFill>
            <a:ln>
              <a:noFill/>
            </a:ln>
          </p:spPr>
          <p:txBody>
            <a:bodyPr/>
            <a:lstStyle/>
            <a:p>
              <a:pPr>
                <a:defRPr/>
              </a:pPr>
              <a:endParaRPr lang="en-US"/>
            </a:p>
          </p:txBody>
        </p:sp>
        <p:sp>
          <p:nvSpPr>
            <p:cNvPr id="26" name="Freeform 222"/>
            <p:cNvSpPr>
              <a:spLocks noEditPoints="1"/>
            </p:cNvSpPr>
            <p:nvPr userDrawn="1"/>
          </p:nvSpPr>
          <p:spPr bwMode="auto">
            <a:xfrm>
              <a:off x="2646010" y="3042518"/>
              <a:ext cx="76194" cy="105389"/>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FCC00"/>
            </a:solidFill>
            <a:ln>
              <a:noFill/>
            </a:ln>
          </p:spPr>
          <p:txBody>
            <a:bodyPr/>
            <a:lstStyle/>
            <a:p>
              <a:pPr>
                <a:defRPr/>
              </a:pPr>
              <a:endParaRPr lang="en-US"/>
            </a:p>
          </p:txBody>
        </p:sp>
        <p:sp>
          <p:nvSpPr>
            <p:cNvPr id="27" name="Freeform 223"/>
            <p:cNvSpPr>
              <a:spLocks noEditPoints="1"/>
            </p:cNvSpPr>
            <p:nvPr userDrawn="1"/>
          </p:nvSpPr>
          <p:spPr bwMode="auto">
            <a:xfrm>
              <a:off x="2798398" y="3070452"/>
              <a:ext cx="6730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28" name="Freeform 224"/>
            <p:cNvSpPr>
              <a:spLocks noEditPoints="1"/>
            </p:cNvSpPr>
            <p:nvPr userDrawn="1"/>
          </p:nvSpPr>
          <p:spPr bwMode="auto">
            <a:xfrm>
              <a:off x="2893642" y="3069182"/>
              <a:ext cx="77464" cy="100311"/>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FCC00"/>
            </a:solidFill>
            <a:ln>
              <a:noFill/>
            </a:ln>
          </p:spPr>
          <p:txBody>
            <a:bodyPr/>
            <a:lstStyle/>
            <a:p>
              <a:pPr>
                <a:defRPr/>
              </a:pPr>
              <a:endParaRPr lang="en-US"/>
            </a:p>
          </p:txBody>
        </p:sp>
        <p:sp>
          <p:nvSpPr>
            <p:cNvPr id="29" name="Freeform 225"/>
            <p:cNvSpPr>
              <a:spLocks noEditPoints="1"/>
            </p:cNvSpPr>
            <p:nvPr userDrawn="1"/>
          </p:nvSpPr>
          <p:spPr bwMode="auto">
            <a:xfrm>
              <a:off x="2996504" y="3069182"/>
              <a:ext cx="77465" cy="100311"/>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FCC00"/>
            </a:solidFill>
            <a:ln>
              <a:noFill/>
            </a:ln>
          </p:spPr>
          <p:txBody>
            <a:bodyPr/>
            <a:lstStyle/>
            <a:p>
              <a:pPr>
                <a:defRPr/>
              </a:pPr>
              <a:endParaRPr lang="en-US"/>
            </a:p>
          </p:txBody>
        </p:sp>
        <p:sp>
          <p:nvSpPr>
            <p:cNvPr id="30" name="Freeform 226"/>
            <p:cNvSpPr>
              <a:spLocks/>
            </p:cNvSpPr>
            <p:nvPr userDrawn="1"/>
          </p:nvSpPr>
          <p:spPr bwMode="auto">
            <a:xfrm>
              <a:off x="3099366" y="3070452"/>
              <a:ext cx="43177" cy="76185"/>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FCC00"/>
            </a:solidFill>
            <a:ln>
              <a:noFill/>
            </a:ln>
          </p:spPr>
          <p:txBody>
            <a:bodyPr/>
            <a:lstStyle/>
            <a:p>
              <a:pPr>
                <a:defRPr/>
              </a:pPr>
              <a:endParaRPr lang="en-US"/>
            </a:p>
          </p:txBody>
        </p:sp>
        <p:sp>
          <p:nvSpPr>
            <p:cNvPr id="31" name="Freeform 227"/>
            <p:cNvSpPr>
              <a:spLocks noEditPoints="1"/>
            </p:cNvSpPr>
            <p:nvPr userDrawn="1"/>
          </p:nvSpPr>
          <p:spPr bwMode="auto">
            <a:xfrm>
              <a:off x="3159052" y="3069182"/>
              <a:ext cx="80004" cy="78725"/>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FCC00"/>
            </a:solidFill>
            <a:ln>
              <a:noFill/>
            </a:ln>
          </p:spPr>
          <p:txBody>
            <a:bodyPr/>
            <a:lstStyle/>
            <a:p>
              <a:pPr>
                <a:defRPr/>
              </a:pPr>
              <a:endParaRPr lang="en-US"/>
            </a:p>
          </p:txBody>
        </p:sp>
        <p:sp>
          <p:nvSpPr>
            <p:cNvPr id="32" name="Freeform 228"/>
            <p:cNvSpPr>
              <a:spLocks noEditPoints="1"/>
            </p:cNvSpPr>
            <p:nvPr userDrawn="1"/>
          </p:nvSpPr>
          <p:spPr bwMode="auto">
            <a:xfrm>
              <a:off x="325937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33" name="Freeform 229"/>
            <p:cNvSpPr>
              <a:spLocks/>
            </p:cNvSpPr>
            <p:nvPr userDrawn="1"/>
          </p:nvSpPr>
          <p:spPr bwMode="auto">
            <a:xfrm>
              <a:off x="3350808" y="3069182"/>
              <a:ext cx="68575" cy="78725"/>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FCC00"/>
            </a:solidFill>
            <a:ln>
              <a:noFill/>
            </a:ln>
          </p:spPr>
          <p:txBody>
            <a:bodyPr/>
            <a:lstStyle/>
            <a:p>
              <a:pPr>
                <a:defRPr/>
              </a:pPr>
              <a:endParaRPr lang="en-US"/>
            </a:p>
          </p:txBody>
        </p:sp>
        <p:sp>
          <p:nvSpPr>
            <p:cNvPr id="34" name="Freeform 230"/>
            <p:cNvSpPr>
              <a:spLocks/>
            </p:cNvSpPr>
            <p:nvPr userDrawn="1"/>
          </p:nvSpPr>
          <p:spPr bwMode="auto">
            <a:xfrm>
              <a:off x="3443511" y="3042518"/>
              <a:ext cx="66035" cy="10412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FCC00"/>
            </a:solidFill>
            <a:ln>
              <a:noFill/>
            </a:ln>
          </p:spPr>
          <p:txBody>
            <a:bodyPr/>
            <a:lstStyle/>
            <a:p>
              <a:pPr>
                <a:defRPr/>
              </a:pPr>
              <a:endParaRPr lang="en-US"/>
            </a:p>
          </p:txBody>
        </p:sp>
        <p:sp>
          <p:nvSpPr>
            <p:cNvPr id="35" name="Freeform 232"/>
            <p:cNvSpPr>
              <a:spLocks/>
            </p:cNvSpPr>
            <p:nvPr userDrawn="1"/>
          </p:nvSpPr>
          <p:spPr bwMode="auto">
            <a:xfrm>
              <a:off x="1016721" y="2652704"/>
              <a:ext cx="298427" cy="333945"/>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FCC00"/>
            </a:solidFill>
            <a:ln>
              <a:noFill/>
            </a:ln>
          </p:spPr>
          <p:txBody>
            <a:bodyPr/>
            <a:lstStyle/>
            <a:p>
              <a:pPr>
                <a:defRPr/>
              </a:pPr>
              <a:endParaRPr lang="en-US"/>
            </a:p>
          </p:txBody>
        </p:sp>
        <p:sp>
          <p:nvSpPr>
            <p:cNvPr id="36" name="Freeform 233"/>
            <p:cNvSpPr>
              <a:spLocks/>
            </p:cNvSpPr>
            <p:nvPr userDrawn="1"/>
          </p:nvSpPr>
          <p:spPr bwMode="auto">
            <a:xfrm>
              <a:off x="1359596" y="2659053"/>
              <a:ext cx="273029" cy="321247"/>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FCC00"/>
            </a:solidFill>
            <a:ln>
              <a:noFill/>
            </a:ln>
          </p:spPr>
          <p:txBody>
            <a:bodyPr/>
            <a:lstStyle/>
            <a:p>
              <a:pPr>
                <a:defRPr/>
              </a:pPr>
              <a:endParaRPr lang="en-US"/>
            </a:p>
          </p:txBody>
        </p:sp>
        <p:sp>
          <p:nvSpPr>
            <p:cNvPr id="37" name="Freeform 234"/>
            <p:cNvSpPr>
              <a:spLocks/>
            </p:cNvSpPr>
            <p:nvPr userDrawn="1"/>
          </p:nvSpPr>
          <p:spPr bwMode="auto">
            <a:xfrm>
              <a:off x="1705010" y="2659053"/>
              <a:ext cx="246362" cy="321247"/>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FCC00"/>
            </a:solidFill>
            <a:ln>
              <a:noFill/>
            </a:ln>
          </p:spPr>
          <p:txBody>
            <a:bodyPr/>
            <a:lstStyle/>
            <a:p>
              <a:pPr>
                <a:defRPr/>
              </a:pPr>
              <a:endParaRPr lang="en-US"/>
            </a:p>
          </p:txBody>
        </p:sp>
        <p:sp>
          <p:nvSpPr>
            <p:cNvPr id="38" name="Freeform 235"/>
            <p:cNvSpPr>
              <a:spLocks/>
            </p:cNvSpPr>
            <p:nvPr userDrawn="1"/>
          </p:nvSpPr>
          <p:spPr bwMode="auto">
            <a:xfrm>
              <a:off x="2012327" y="2659053"/>
              <a:ext cx="322556" cy="321247"/>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FCC00"/>
            </a:solidFill>
            <a:ln>
              <a:noFill/>
            </a:ln>
          </p:spPr>
          <p:txBody>
            <a:bodyPr/>
            <a:lstStyle/>
            <a:p>
              <a:pPr>
                <a:defRPr/>
              </a:pPr>
              <a:endParaRPr lang="en-US"/>
            </a:p>
          </p:txBody>
        </p:sp>
        <p:sp>
          <p:nvSpPr>
            <p:cNvPr id="39" name="Rectangle 236"/>
            <p:cNvSpPr>
              <a:spLocks noChangeArrowheads="1"/>
            </p:cNvSpPr>
            <p:nvPr userDrawn="1"/>
          </p:nvSpPr>
          <p:spPr bwMode="auto">
            <a:xfrm>
              <a:off x="2408538" y="2659053"/>
              <a:ext cx="72384" cy="321247"/>
            </a:xfrm>
            <a:prstGeom prst="rect">
              <a:avLst/>
            </a:prstGeom>
            <a:solidFill>
              <a:srgbClr val="FFCC00"/>
            </a:solidFill>
            <a:ln>
              <a:noFill/>
            </a:ln>
          </p:spPr>
          <p:txBody>
            <a:bodyPr/>
            <a:lstStyle/>
            <a:p>
              <a:pPr>
                <a:defRPr/>
              </a:pPr>
              <a:endParaRPr lang="en-US"/>
            </a:p>
          </p:txBody>
        </p:sp>
        <p:sp>
          <p:nvSpPr>
            <p:cNvPr id="40" name="Freeform 237"/>
            <p:cNvSpPr>
              <a:spLocks/>
            </p:cNvSpPr>
            <p:nvPr userDrawn="1"/>
          </p:nvSpPr>
          <p:spPr bwMode="auto">
            <a:xfrm>
              <a:off x="2530449" y="2653974"/>
              <a:ext cx="253981" cy="331405"/>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FCC00"/>
            </a:solidFill>
            <a:ln>
              <a:noFill/>
            </a:ln>
          </p:spPr>
          <p:txBody>
            <a:bodyPr/>
            <a:lstStyle/>
            <a:p>
              <a:pPr>
                <a:defRPr/>
              </a:pPr>
              <a:endParaRPr lang="en-US"/>
            </a:p>
          </p:txBody>
        </p:sp>
        <p:sp>
          <p:nvSpPr>
            <p:cNvPr id="41" name="Freeform 238"/>
            <p:cNvSpPr>
              <a:spLocks/>
            </p:cNvSpPr>
            <p:nvPr userDrawn="1"/>
          </p:nvSpPr>
          <p:spPr bwMode="auto">
            <a:xfrm>
              <a:off x="2814908" y="2659053"/>
              <a:ext cx="266680" cy="321247"/>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FCC00"/>
            </a:solidFill>
            <a:ln>
              <a:noFill/>
            </a:ln>
          </p:spPr>
          <p:txBody>
            <a:bodyPr/>
            <a:lstStyle/>
            <a:p>
              <a:pPr>
                <a:defRPr/>
              </a:pPr>
              <a:endParaRPr lang="en-US"/>
            </a:p>
          </p:txBody>
        </p:sp>
        <p:sp>
          <p:nvSpPr>
            <p:cNvPr id="42" name="Freeform 239"/>
            <p:cNvSpPr>
              <a:spLocks/>
            </p:cNvSpPr>
            <p:nvPr userDrawn="1"/>
          </p:nvSpPr>
          <p:spPr bwMode="auto">
            <a:xfrm>
              <a:off x="3123494" y="2659053"/>
              <a:ext cx="278110" cy="321247"/>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FCC00"/>
            </a:solidFill>
            <a:ln>
              <a:noFill/>
            </a:ln>
          </p:spPr>
          <p:txBody>
            <a:bodyPr/>
            <a:lstStyle/>
            <a:p>
              <a:pPr>
                <a:defRPr/>
              </a:pPr>
              <a:endParaRPr lang="en-US"/>
            </a:p>
          </p:txBody>
        </p:sp>
        <p:sp>
          <p:nvSpPr>
            <p:cNvPr id="43" name="Freeform 240"/>
            <p:cNvSpPr>
              <a:spLocks/>
            </p:cNvSpPr>
            <p:nvPr userDrawn="1"/>
          </p:nvSpPr>
          <p:spPr bwMode="auto">
            <a:xfrm>
              <a:off x="3194609" y="2722541"/>
              <a:ext cx="125721" cy="91422"/>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44" name="Freeform 241"/>
            <p:cNvSpPr>
              <a:spLocks/>
            </p:cNvSpPr>
            <p:nvPr userDrawn="1"/>
          </p:nvSpPr>
          <p:spPr bwMode="auto">
            <a:xfrm>
              <a:off x="3401604" y="2659053"/>
              <a:ext cx="318746" cy="321247"/>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FCC00"/>
            </a:solidFill>
            <a:ln>
              <a:noFill/>
            </a:ln>
          </p:spPr>
          <p:txBody>
            <a:bodyPr/>
            <a:lstStyle/>
            <a:p>
              <a:pPr>
                <a:defRPr/>
              </a:pPr>
              <a:endParaRPr lang="en-US"/>
            </a:p>
          </p:txBody>
        </p:sp>
      </p:grpSp>
      <p:sp>
        <p:nvSpPr>
          <p:cNvPr id="46" name="Line 12"/>
          <p:cNvSpPr>
            <a:spLocks noChangeShapeType="1"/>
          </p:cNvSpPr>
          <p:nvPr userDrawn="1"/>
        </p:nvSpPr>
        <p:spPr bwMode="auto">
          <a:xfrm>
            <a:off x="457200" y="3595688"/>
            <a:ext cx="3505200" cy="0"/>
          </a:xfrm>
          <a:prstGeom prst="line">
            <a:avLst/>
          </a:prstGeom>
          <a:noFill/>
          <a:ln w="38100">
            <a:solidFill>
              <a:srgbClr val="FFCC00"/>
            </a:solidFill>
            <a:round/>
            <a:headEnd/>
            <a:tailEnd/>
          </a:ln>
          <a:effectLst>
            <a:outerShdw blurRad="50800" dist="38100" dir="2700000" algn="tl" rotWithShape="0">
              <a:prstClr val="black">
                <a:alpha val="40000"/>
              </a:prstClr>
            </a:outerShdw>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5CA038"/>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5CA038"/>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5CA038"/>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5CA038"/>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5CA038"/>
        </a:buClr>
        <a:buChar char="•"/>
        <a:defRPr sz="2000">
          <a:solidFill>
            <a:schemeClr val="tx1"/>
          </a:solidFill>
          <a:latin typeface="+mn-lt"/>
          <a:cs typeface="+mn-cs"/>
        </a:defRPr>
      </a:lvl5pPr>
      <a:lvl6pPr marL="2514600" indent="-228600" algn="l" rtl="0" fontAlgn="base">
        <a:spcBef>
          <a:spcPct val="20000"/>
        </a:spcBef>
        <a:spcAft>
          <a:spcPct val="0"/>
        </a:spcAft>
        <a:buClr>
          <a:srgbClr val="5CA038"/>
        </a:buClr>
        <a:buChar char="•"/>
        <a:defRPr sz="2000">
          <a:solidFill>
            <a:schemeClr val="tx1"/>
          </a:solidFill>
          <a:latin typeface="+mn-lt"/>
          <a:cs typeface="+mn-cs"/>
        </a:defRPr>
      </a:lvl6pPr>
      <a:lvl7pPr marL="2971800" indent="-228600" algn="l" rtl="0" fontAlgn="base">
        <a:spcBef>
          <a:spcPct val="20000"/>
        </a:spcBef>
        <a:spcAft>
          <a:spcPct val="0"/>
        </a:spcAft>
        <a:buClr>
          <a:srgbClr val="5CA038"/>
        </a:buClr>
        <a:buChar char="•"/>
        <a:defRPr sz="2000">
          <a:solidFill>
            <a:schemeClr val="tx1"/>
          </a:solidFill>
          <a:latin typeface="+mn-lt"/>
          <a:cs typeface="+mn-cs"/>
        </a:defRPr>
      </a:lvl7pPr>
      <a:lvl8pPr marL="3429000" indent="-228600" algn="l" rtl="0" fontAlgn="base">
        <a:spcBef>
          <a:spcPct val="20000"/>
        </a:spcBef>
        <a:spcAft>
          <a:spcPct val="0"/>
        </a:spcAft>
        <a:buClr>
          <a:srgbClr val="5CA038"/>
        </a:buClr>
        <a:buChar char="•"/>
        <a:defRPr sz="2000">
          <a:solidFill>
            <a:schemeClr val="tx1"/>
          </a:solidFill>
          <a:latin typeface="+mn-lt"/>
          <a:cs typeface="+mn-cs"/>
        </a:defRPr>
      </a:lvl8pPr>
      <a:lvl9pPr marL="3886200" indent="-228600" algn="l" rtl="0" fontAlgn="base">
        <a:spcBef>
          <a:spcPct val="20000"/>
        </a:spcBef>
        <a:spcAft>
          <a:spcPct val="0"/>
        </a:spcAft>
        <a:buClr>
          <a:srgbClr val="5CA038"/>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8016593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41" r:id="rId15"/>
    <p:sldLayoutId id="2147483943" r:id="rId16"/>
    <p:sldLayoutId id="2147483945"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3701013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38366936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F03C58-A4DA-49E3-AC89-82EC0A7DB99E}" type="datetime1">
              <a:rPr lang="en-US" smtClean="0"/>
              <a:t>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95BFA0-DCB6-4DE3-A223-D0DD2B6767AF}" type="slidenum">
              <a:rPr lang="en-US" smtClean="0"/>
              <a:t>‹#›</a:t>
            </a:fld>
            <a:endParaRPr lang="en-US"/>
          </a:p>
        </p:txBody>
      </p:sp>
    </p:spTree>
    <p:extLst>
      <p:ext uri="{BB962C8B-B14F-4D97-AF65-F5344CB8AC3E}">
        <p14:creationId xmlns:p14="http://schemas.microsoft.com/office/powerpoint/2010/main" val="285786066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8.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4.png"/><Relationship Id="rId4"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tiff"/><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3.xml"/><Relationship Id="rId1" Type="http://schemas.openxmlformats.org/officeDocument/2006/relationships/tags" Target="../tags/tag12.xml"/></Relationships>
</file>

<file path=ppt/slides/_rels/slide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8.png"/><Relationship Id="rId4"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9.png"/><Relationship Id="rId4"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4.xml"/><Relationship Id="rId7" Type="http://schemas.openxmlformats.org/officeDocument/2006/relationships/image" Target="../media/image42.wmf"/><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wmf"/><Relationship Id="rId4" Type="http://schemas.openxmlformats.org/officeDocument/2006/relationships/oleObject" Target="../embeddings/oleObject2.bin"/><Relationship Id="rId9" Type="http://schemas.openxmlformats.org/officeDocument/2006/relationships/image" Target="../media/image43.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7.wmf"/><Relationship Id="rId3" Type="http://schemas.openxmlformats.org/officeDocument/2006/relationships/notesSlide" Target="../notesSlides/notesSlide35.xml"/><Relationship Id="rId7" Type="http://schemas.openxmlformats.org/officeDocument/2006/relationships/image" Target="../media/image43.wmf"/><Relationship Id="rId12" Type="http://schemas.openxmlformats.org/officeDocument/2006/relationships/oleObject" Target="../embeddings/oleObject9.bin"/><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46.wmf"/><Relationship Id="rId5" Type="http://schemas.openxmlformats.org/officeDocument/2006/relationships/image" Target="../media/image44.wmf"/><Relationship Id="rId15" Type="http://schemas.openxmlformats.org/officeDocument/2006/relationships/image" Target="../media/image48.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5.wmf"/><Relationship Id="rId1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51.wmf"/><Relationship Id="rId3" Type="http://schemas.openxmlformats.org/officeDocument/2006/relationships/notesSlide" Target="../notesSlides/notesSlide36.xml"/><Relationship Id="rId7" Type="http://schemas.openxmlformats.org/officeDocument/2006/relationships/image" Target="../media/image43.wmf"/><Relationship Id="rId12" Type="http://schemas.openxmlformats.org/officeDocument/2006/relationships/oleObject" Target="../embeddings/oleObject15.bin"/><Relationship Id="rId2" Type="http://schemas.openxmlformats.org/officeDocument/2006/relationships/slideLayout" Target="../slideLayouts/slideLayout30.xml"/><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image" Target="../media/image50.wmf"/><Relationship Id="rId5" Type="http://schemas.openxmlformats.org/officeDocument/2006/relationships/image" Target="../media/image49.wmf"/><Relationship Id="rId15" Type="http://schemas.openxmlformats.org/officeDocument/2006/relationships/image" Target="../media/image52.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5.wmf"/><Relationship Id="rId1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5.wmf"/><Relationship Id="rId3" Type="http://schemas.openxmlformats.org/officeDocument/2006/relationships/notesSlide" Target="../notesSlides/notesSlide37.xml"/><Relationship Id="rId7" Type="http://schemas.openxmlformats.org/officeDocument/2006/relationships/image" Target="../media/image43.wmf"/><Relationship Id="rId12" Type="http://schemas.openxmlformats.org/officeDocument/2006/relationships/oleObject" Target="../embeddings/oleObject21.bin"/><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54.wmf"/><Relationship Id="rId5" Type="http://schemas.openxmlformats.org/officeDocument/2006/relationships/image" Target="../media/image53.wmf"/><Relationship Id="rId15" Type="http://schemas.openxmlformats.org/officeDocument/2006/relationships/image" Target="../media/image56.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5.wmf"/><Relationship Id="rId1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hyperlink" Target="http://chemed.chem.purdue.edu/genchem/topicreview/bp/ch13/unitcell.php" TargetMode="External"/><Relationship Id="rId2" Type="http://schemas.openxmlformats.org/officeDocument/2006/relationships/image" Target="../media/image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ubtitle 2"/>
          <p:cNvSpPr>
            <a:spLocks noGrp="1"/>
          </p:cNvSpPr>
          <p:nvPr>
            <p:ph type="subTitle" idx="4294967295"/>
          </p:nvPr>
        </p:nvSpPr>
        <p:spPr>
          <a:xfrm>
            <a:off x="228600" y="990600"/>
            <a:ext cx="8686800" cy="4191000"/>
          </a:xfrm>
          <a:prstGeom prst="rect">
            <a:avLst/>
          </a:prstGeom>
        </p:spPr>
        <p:txBody>
          <a:bodyPr/>
          <a:lstStyle/>
          <a:p>
            <a:pPr marL="0" indent="0" algn="ctr">
              <a:buNone/>
            </a:pPr>
            <a:r>
              <a:rPr lang="en-US" sz="5600" dirty="0">
                <a:cs typeface="Georgia"/>
              </a:rPr>
              <a:t>The Solid State: </a:t>
            </a:r>
          </a:p>
          <a:p>
            <a:pPr marL="0" indent="0" algn="ctr">
              <a:buNone/>
            </a:pPr>
            <a:r>
              <a:rPr lang="en-US" sz="5600" dirty="0">
                <a:cs typeface="Georgia"/>
              </a:rPr>
              <a:t>A Particulate View</a:t>
            </a:r>
          </a:p>
          <a:p>
            <a:pPr algn="ctr"/>
            <a:endParaRPr lang="en-US" sz="5600" dirty="0">
              <a:solidFill>
                <a:schemeClr val="tx1"/>
              </a:solidFill>
              <a:latin typeface="Georgia"/>
              <a:cs typeface="Georgia"/>
            </a:endParaRPr>
          </a:p>
        </p:txBody>
      </p:sp>
      <p:pic>
        <p:nvPicPr>
          <p:cNvPr id="6" name="Picture Placeholder 2" descr="CNX_Chem_18_03_Structures.jpg">
            <a:extLst>
              <a:ext uri="{FF2B5EF4-FFF2-40B4-BE49-F238E27FC236}">
                <a16:creationId xmlns:a16="http://schemas.microsoft.com/office/drawing/2014/main" id="{D23F6E2C-F3C9-4E20-8827-E50E87AC7F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22535" b="11994"/>
          <a:stretch/>
        </p:blipFill>
        <p:spPr>
          <a:xfrm>
            <a:off x="264826" y="2819400"/>
            <a:ext cx="8754017" cy="2895599"/>
          </a:xfrm>
          <a:prstGeom prst="rect">
            <a:avLst/>
          </a:prstGeom>
        </p:spPr>
      </p:pic>
      <p:sp>
        <p:nvSpPr>
          <p:cNvPr id="4" name="TextBox 3"/>
          <p:cNvSpPr txBox="1"/>
          <p:nvPr/>
        </p:nvSpPr>
        <p:spPr>
          <a:xfrm>
            <a:off x="208547" y="5714999"/>
            <a:ext cx="7221849" cy="769441"/>
          </a:xfrm>
          <a:prstGeom prst="rect">
            <a:avLst/>
          </a:prstGeom>
          <a:noFill/>
        </p:spPr>
        <p:txBody>
          <a:bodyPr wrap="none" rtlCol="0">
            <a:spAutoFit/>
          </a:bodyPr>
          <a:lstStyle/>
          <a:p>
            <a:r>
              <a:rPr lang="en-US" sz="4400" dirty="0">
                <a:solidFill>
                  <a:srgbClr val="084333"/>
                </a:solidFill>
                <a:latin typeface="Georgia"/>
                <a:cs typeface="Georgia"/>
              </a:rPr>
              <a:t>(OpenStax 10.5-10.6 Gil. 18)</a:t>
            </a:r>
          </a:p>
        </p:txBody>
      </p:sp>
    </p:spTree>
    <p:extLst>
      <p:ext uri="{BB962C8B-B14F-4D97-AF65-F5344CB8AC3E}">
        <p14:creationId xmlns:p14="http://schemas.microsoft.com/office/powerpoint/2010/main" val="36176718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2"/>
          <p:cNvPicPr>
            <a:picLocks noChangeAspect="1"/>
          </p:cNvPicPr>
          <p:nvPr/>
        </p:nvPicPr>
        <p:blipFill>
          <a:blip r:embed="rId2"/>
          <a:srcRect/>
          <a:stretch>
            <a:fillRect/>
          </a:stretch>
        </p:blipFill>
        <p:spPr bwMode="auto">
          <a:xfrm>
            <a:off x="1143000" y="2007735"/>
            <a:ext cx="5213350" cy="4850265"/>
          </a:xfrm>
          <a:prstGeom prst="rect">
            <a:avLst/>
          </a:prstGeom>
          <a:noFill/>
          <a:ln w="9525">
            <a:noFill/>
            <a:miter lim="800000"/>
            <a:headEnd/>
            <a:tailEnd/>
          </a:ln>
        </p:spPr>
      </p:pic>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Cells: Cubic</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Content Placeholder 2"/>
          <p:cNvSpPr txBox="1">
            <a:spLocks/>
          </p:cNvSpPr>
          <p:nvPr/>
        </p:nvSpPr>
        <p:spPr>
          <a:xfrm>
            <a:off x="33867" y="1041400"/>
            <a:ext cx="9067800" cy="159861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Face-Centered Cubic (</a:t>
            </a:r>
            <a:r>
              <a:rPr lang="en-US" sz="3000" b="1" kern="0" dirty="0" err="1">
                <a:solidFill>
                  <a:schemeClr val="accent4"/>
                </a:solidFill>
                <a:latin typeface="Arial" panose="020B0604020202020204" pitchFamily="34" charset="0"/>
                <a:cs typeface="Arial" panose="020B0604020202020204" pitchFamily="34" charset="0"/>
              </a:rPr>
              <a:t>fcc</a:t>
            </a:r>
            <a:r>
              <a:rPr lang="en-US" sz="3000" b="1" kern="0" dirty="0">
                <a:solidFill>
                  <a:schemeClr val="accent4"/>
                </a:solidFill>
                <a:latin typeface="Arial" panose="020B0604020202020204" pitchFamily="34" charset="0"/>
                <a:cs typeface="Arial" panose="020B0604020202020204" pitchFamily="34" charset="0"/>
              </a:rPr>
              <a:t>) Unit Cell:</a:t>
            </a:r>
            <a:r>
              <a:rPr lang="en-US" sz="3000" kern="0" dirty="0">
                <a:solidFill>
                  <a:schemeClr val="accent4"/>
                </a:solidFill>
                <a:latin typeface="Arial" panose="020B0604020202020204" pitchFamily="34" charset="0"/>
                <a:cs typeface="Arial" panose="020B0604020202020204" pitchFamily="34" charset="0"/>
              </a:rPr>
              <a:t> closest packing unit cell in which atoms are located on the 8 corners and 6 faces of a cube</a:t>
            </a:r>
          </a:p>
          <a:p>
            <a:pPr>
              <a:defRPr/>
            </a:pPr>
            <a:endParaRPr lang="en-US" sz="3000" kern="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40715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Cubic Unit Cells (</a:t>
            </a:r>
            <a:r>
              <a:rPr lang="en-US" sz="4400" kern="0" dirty="0" err="1">
                <a:solidFill>
                  <a:srgbClr val="084333"/>
                </a:solidFill>
                <a:cs typeface="Georgia"/>
              </a:rPr>
              <a:t>fcc</a:t>
            </a:r>
            <a:r>
              <a:rPr lang="en-US" sz="4400" kern="0" dirty="0">
                <a:solidFill>
                  <a:srgbClr val="084333"/>
                </a:solidFill>
                <a:cs typeface="Georgia"/>
              </a:rPr>
              <a:t> different view)</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Content Placeholder 2"/>
          <p:cNvSpPr txBox="1">
            <a:spLocks/>
          </p:cNvSpPr>
          <p:nvPr/>
        </p:nvSpPr>
        <p:spPr>
          <a:xfrm>
            <a:off x="33867" y="1041400"/>
            <a:ext cx="9067800" cy="159861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Face-Centered Cubic (</a:t>
            </a:r>
            <a:r>
              <a:rPr lang="en-US" sz="3000" b="1" kern="0" dirty="0" err="1">
                <a:solidFill>
                  <a:schemeClr val="accent4"/>
                </a:solidFill>
                <a:latin typeface="Arial" panose="020B0604020202020204" pitchFamily="34" charset="0"/>
                <a:cs typeface="Arial" panose="020B0604020202020204" pitchFamily="34" charset="0"/>
              </a:rPr>
              <a:t>fcc</a:t>
            </a:r>
            <a:r>
              <a:rPr lang="en-US" sz="3000" b="1" kern="0" dirty="0">
                <a:solidFill>
                  <a:schemeClr val="accent4"/>
                </a:solidFill>
                <a:latin typeface="Arial" panose="020B0604020202020204" pitchFamily="34" charset="0"/>
                <a:cs typeface="Arial" panose="020B0604020202020204" pitchFamily="34" charset="0"/>
              </a:rPr>
              <a:t>) Unit Cell:</a:t>
            </a:r>
            <a:r>
              <a:rPr lang="en-US" sz="3000" kern="0" dirty="0">
                <a:solidFill>
                  <a:schemeClr val="accent4"/>
                </a:solidFill>
                <a:latin typeface="Arial" panose="020B0604020202020204" pitchFamily="34" charset="0"/>
                <a:cs typeface="Arial" panose="020B0604020202020204" pitchFamily="34" charset="0"/>
              </a:rPr>
              <a:t> closest packing unit cell in which atoms are located on the 8 corners and 6 faces of a cube</a:t>
            </a:r>
          </a:p>
          <a:p>
            <a:pPr>
              <a:defRPr/>
            </a:pPr>
            <a:endParaRPr lang="en-US" sz="3000" kern="0" dirty="0">
              <a:solidFill>
                <a:schemeClr val="accent4"/>
              </a:solidFill>
              <a:latin typeface="Arial" panose="020B0604020202020204" pitchFamily="34" charset="0"/>
              <a:cs typeface="Arial" panose="020B0604020202020204" pitchFamily="34" charset="0"/>
            </a:endParaRPr>
          </a:p>
        </p:txBody>
      </p:sp>
      <p:pic>
        <p:nvPicPr>
          <p:cNvPr id="5122" name="Picture 2" descr=" layers of circles so the structure has a hexag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37" y="2514600"/>
            <a:ext cx="584835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5200" y="6172200"/>
            <a:ext cx="5622180" cy="369332"/>
          </a:xfrm>
          <a:prstGeom prst="rect">
            <a:avLst/>
          </a:prstGeom>
          <a:noFill/>
        </p:spPr>
        <p:txBody>
          <a:bodyPr wrap="none" rtlCol="0">
            <a:spAutoFit/>
          </a:bodyPr>
          <a:lstStyle/>
          <a:p>
            <a:r>
              <a:rPr lang="en-US"/>
              <a:t>https://</a:t>
            </a:r>
            <a:r>
              <a:rPr lang="en-US" dirty="0" err="1"/>
              <a:t>www.e-education.psu.edu</a:t>
            </a:r>
            <a:r>
              <a:rPr lang="en-US" dirty="0"/>
              <a:t>/matse81/node/2133</a:t>
            </a:r>
          </a:p>
        </p:txBody>
      </p:sp>
    </p:spTree>
    <p:extLst>
      <p:ext uri="{BB962C8B-B14F-4D97-AF65-F5344CB8AC3E}">
        <p14:creationId xmlns:p14="http://schemas.microsoft.com/office/powerpoint/2010/main" val="11257026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Cubic Unit Cells (</a:t>
            </a:r>
            <a:r>
              <a:rPr lang="en-US" sz="4400" kern="0" dirty="0" err="1">
                <a:solidFill>
                  <a:srgbClr val="084333"/>
                </a:solidFill>
                <a:cs typeface="Georgia"/>
              </a:rPr>
              <a:t>fcc</a:t>
            </a:r>
            <a:r>
              <a:rPr lang="en-US" sz="4400" kern="0" dirty="0">
                <a:solidFill>
                  <a:srgbClr val="084333"/>
                </a:solidFill>
                <a:cs typeface="Georgia"/>
              </a:rPr>
              <a:t> different view)</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Content Placeholder 2"/>
          <p:cNvSpPr txBox="1">
            <a:spLocks/>
          </p:cNvSpPr>
          <p:nvPr/>
        </p:nvSpPr>
        <p:spPr>
          <a:xfrm>
            <a:off x="33867" y="1041400"/>
            <a:ext cx="9067800" cy="159861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Face-Centered Cubic (</a:t>
            </a:r>
            <a:r>
              <a:rPr lang="en-US" sz="3000" b="1" kern="0" dirty="0" err="1">
                <a:solidFill>
                  <a:schemeClr val="accent4"/>
                </a:solidFill>
                <a:latin typeface="Arial" panose="020B0604020202020204" pitchFamily="34" charset="0"/>
                <a:cs typeface="Arial" panose="020B0604020202020204" pitchFamily="34" charset="0"/>
              </a:rPr>
              <a:t>fcc</a:t>
            </a:r>
            <a:r>
              <a:rPr lang="en-US" sz="3000" b="1" kern="0" dirty="0">
                <a:solidFill>
                  <a:schemeClr val="accent4"/>
                </a:solidFill>
                <a:latin typeface="Arial" panose="020B0604020202020204" pitchFamily="34" charset="0"/>
                <a:cs typeface="Arial" panose="020B0604020202020204" pitchFamily="34" charset="0"/>
              </a:rPr>
              <a:t>) Unit Cell:</a:t>
            </a:r>
            <a:r>
              <a:rPr lang="en-US" sz="3000" kern="0" dirty="0">
                <a:solidFill>
                  <a:schemeClr val="accent4"/>
                </a:solidFill>
                <a:latin typeface="Arial" panose="020B0604020202020204" pitchFamily="34" charset="0"/>
                <a:cs typeface="Arial" panose="020B0604020202020204" pitchFamily="34" charset="0"/>
              </a:rPr>
              <a:t> closest packing unit cell in which atoms are located on the 8 corners and 6 faces of a cube</a:t>
            </a:r>
          </a:p>
          <a:p>
            <a:pPr>
              <a:defRPr/>
            </a:pPr>
            <a:endParaRPr lang="en-US" sz="3000" kern="0" dirty="0">
              <a:solidFill>
                <a:schemeClr val="accent4"/>
              </a:solidFill>
              <a:latin typeface="Arial" panose="020B0604020202020204" pitchFamily="34" charset="0"/>
              <a:cs typeface="Arial" panose="020B0604020202020204" pitchFamily="34" charset="0"/>
            </a:endParaRPr>
          </a:p>
        </p:txBody>
      </p:sp>
      <p:pic>
        <p:nvPicPr>
          <p:cNvPr id="6146" name="Picture 2" descr="ube made up of hexagonal nature created from three layered ato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8077200" cy="3343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20048" y="6315075"/>
            <a:ext cx="5622180" cy="369332"/>
          </a:xfrm>
          <a:prstGeom prst="rect">
            <a:avLst/>
          </a:prstGeom>
          <a:noFill/>
        </p:spPr>
        <p:txBody>
          <a:bodyPr wrap="none" rtlCol="0">
            <a:spAutoFit/>
          </a:bodyPr>
          <a:lstStyle/>
          <a:p>
            <a:r>
              <a:rPr lang="en-US"/>
              <a:t>https://</a:t>
            </a:r>
            <a:r>
              <a:rPr lang="en-US" dirty="0" err="1"/>
              <a:t>www.e-education.psu.edu</a:t>
            </a:r>
            <a:r>
              <a:rPr lang="en-US" dirty="0"/>
              <a:t>/matse81/node/2133</a:t>
            </a:r>
          </a:p>
        </p:txBody>
      </p:sp>
    </p:spTree>
    <p:extLst>
      <p:ext uri="{BB962C8B-B14F-4D97-AF65-F5344CB8AC3E}">
        <p14:creationId xmlns:p14="http://schemas.microsoft.com/office/powerpoint/2010/main" val="40183454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6" name="Picture 1"/>
          <p:cNvPicPr>
            <a:picLocks noChangeAspect="1"/>
          </p:cNvPicPr>
          <p:nvPr/>
        </p:nvPicPr>
        <p:blipFill>
          <a:blip r:embed="rId2"/>
          <a:srcRect/>
          <a:stretch>
            <a:fillRect/>
          </a:stretch>
        </p:blipFill>
        <p:spPr bwMode="auto">
          <a:xfrm>
            <a:off x="27549" y="3276600"/>
            <a:ext cx="9101943" cy="2185988"/>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Cells: Cubic</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Content Placeholder 2"/>
          <p:cNvSpPr txBox="1">
            <a:spLocks/>
          </p:cNvSpPr>
          <p:nvPr/>
        </p:nvSpPr>
        <p:spPr>
          <a:xfrm>
            <a:off x="38100" y="1100667"/>
            <a:ext cx="9067800" cy="159861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Simple cubic (</a:t>
            </a:r>
            <a:r>
              <a:rPr lang="en-US" sz="3000" b="1" kern="0" dirty="0" err="1">
                <a:solidFill>
                  <a:schemeClr val="accent4"/>
                </a:solidFill>
                <a:latin typeface="Arial" panose="020B0604020202020204" pitchFamily="34" charset="0"/>
                <a:cs typeface="Arial" panose="020B0604020202020204" pitchFamily="34" charset="0"/>
              </a:rPr>
              <a:t>sc</a:t>
            </a:r>
            <a:r>
              <a:rPr lang="en-US" sz="3000" b="1" kern="0" dirty="0">
                <a:solidFill>
                  <a:schemeClr val="accent4"/>
                </a:solidFill>
                <a:latin typeface="Arial" panose="020B0604020202020204" pitchFamily="34" charset="0"/>
                <a:cs typeface="Arial" panose="020B0604020202020204" pitchFamily="34" charset="0"/>
              </a:rPr>
              <a:t>) Unit Cell:</a:t>
            </a:r>
            <a:r>
              <a:rPr lang="en-US" sz="3000" kern="0" dirty="0">
                <a:solidFill>
                  <a:schemeClr val="accent4"/>
                </a:solidFill>
                <a:latin typeface="Arial" panose="020B0604020202020204" pitchFamily="34" charset="0"/>
                <a:cs typeface="Arial" panose="020B0604020202020204" pitchFamily="34" charset="0"/>
              </a:rPr>
              <a:t> Square-packing arrangement; particles located at 8 corners of cubic unit cell</a:t>
            </a:r>
          </a:p>
          <a:p>
            <a:pPr>
              <a:defRPr/>
            </a:pPr>
            <a:endParaRPr lang="en-US" sz="3000" kern="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00132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0" name="Picture 1"/>
          <p:cNvPicPr>
            <a:picLocks noChangeAspect="1"/>
          </p:cNvPicPr>
          <p:nvPr/>
        </p:nvPicPr>
        <p:blipFill>
          <a:blip r:embed="rId2"/>
          <a:srcRect b="52071"/>
          <a:stretch>
            <a:fillRect/>
          </a:stretch>
        </p:blipFill>
        <p:spPr bwMode="auto">
          <a:xfrm>
            <a:off x="46567" y="2590800"/>
            <a:ext cx="5226441" cy="2333751"/>
          </a:xfrm>
          <a:prstGeom prst="rect">
            <a:avLst/>
          </a:prstGeom>
          <a:noFill/>
          <a:ln w="9525">
            <a:noFill/>
            <a:miter lim="800000"/>
            <a:headEnd/>
            <a:tailEnd/>
          </a:ln>
        </p:spPr>
      </p:pic>
      <p:pic>
        <p:nvPicPr>
          <p:cNvPr id="52231" name="Picture 2"/>
          <p:cNvPicPr>
            <a:picLocks noChangeAspect="1"/>
          </p:cNvPicPr>
          <p:nvPr/>
        </p:nvPicPr>
        <p:blipFill>
          <a:blip r:embed="rId2"/>
          <a:srcRect t="52179" r="23157"/>
          <a:stretch>
            <a:fillRect/>
          </a:stretch>
        </p:blipFill>
        <p:spPr bwMode="auto">
          <a:xfrm>
            <a:off x="5363829" y="4419600"/>
            <a:ext cx="3651250" cy="2117798"/>
          </a:xfrm>
          <a:prstGeom prst="rect">
            <a:avLst/>
          </a:prstGeom>
          <a:noFill/>
          <a:ln w="9525">
            <a:noFill/>
            <a:miter lim="800000"/>
            <a:headEnd/>
            <a:tailEnd/>
          </a:ln>
        </p:spPr>
      </p:pic>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Cells: Cubic</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Content Placeholder 2"/>
          <p:cNvSpPr txBox="1">
            <a:spLocks/>
          </p:cNvSpPr>
          <p:nvPr/>
        </p:nvSpPr>
        <p:spPr>
          <a:xfrm>
            <a:off x="38100" y="1100667"/>
            <a:ext cx="9067800" cy="159861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Body-Centered cubic (bcc) Unit Cell:</a:t>
            </a:r>
            <a:r>
              <a:rPr lang="en-US" sz="3000" kern="0" dirty="0">
                <a:solidFill>
                  <a:schemeClr val="accent4"/>
                </a:solidFill>
                <a:latin typeface="Arial" panose="020B0604020202020204" pitchFamily="34" charset="0"/>
                <a:cs typeface="Arial" panose="020B0604020202020204" pitchFamily="34" charset="0"/>
              </a:rPr>
              <a:t> Square packing arrangement in which particles are located at 8 corners and in center of cubic unit cell</a:t>
            </a:r>
          </a:p>
          <a:p>
            <a:pPr>
              <a:defRPr/>
            </a:pPr>
            <a:endParaRPr lang="en-US" sz="3000" kern="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5623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Content Placeholder 4">
            <a:extLst>
              <a:ext uri="{FF2B5EF4-FFF2-40B4-BE49-F238E27FC236}">
                <a16:creationId xmlns:a16="http://schemas.microsoft.com/office/drawing/2014/main" id="{78F0A3B3-DA45-42DB-9FD2-E0E82ED2D99E}"/>
              </a:ext>
            </a:extLst>
          </p:cNvPr>
          <p:cNvSpPr>
            <a:spLocks noGrp="1"/>
          </p:cNvSpPr>
          <p:nvPr>
            <p:ph idx="1"/>
          </p:nvPr>
        </p:nvSpPr>
        <p:spPr>
          <a:xfrm>
            <a:off x="72309" y="1036637"/>
            <a:ext cx="8991600" cy="4983163"/>
          </a:xfrm>
        </p:spPr>
        <p:txBody>
          <a:bodyPr/>
          <a:lstStyle/>
          <a:p>
            <a:r>
              <a:rPr lang="en-IN" altLang="en-US" sz="28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Closest packing (cp): </a:t>
            </a:r>
            <a:r>
              <a:rPr lang="en-IN"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an arrangement that assumes that metal atoms are hard, uniform spheres </a:t>
            </a:r>
          </a:p>
          <a:p>
            <a:pPr lvl="1"/>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Spheres are packed in layers </a:t>
            </a:r>
          </a:p>
          <a:p>
            <a:pPr lvl="1"/>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Each successive layer formed when spheres occupy a dimple formed by the spheres of the previous layer </a:t>
            </a:r>
          </a:p>
          <a:p>
            <a:r>
              <a:rPr lang="en-IN"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Forms of closest packing:</a:t>
            </a:r>
          </a:p>
          <a:p>
            <a:pPr lvl="1"/>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aba packing </a:t>
            </a:r>
          </a:p>
          <a:p>
            <a:pPr lvl="1"/>
            <a:r>
              <a:rPr lang="en-IN" altLang="en-US" sz="2600" dirty="0" err="1">
                <a:solidFill>
                  <a:schemeClr val="accent4"/>
                </a:solidFill>
                <a:latin typeface="Arial" panose="020B0604020202020204" pitchFamily="34" charset="0"/>
                <a:ea typeface="ＭＳ Ｐゴシック" panose="020B0600070205080204" pitchFamily="34" charset="-128"/>
                <a:cs typeface="Arial" panose="020B0604020202020204" pitchFamily="34" charset="0"/>
              </a:rPr>
              <a:t>abc</a:t>
            </a:r>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packing </a:t>
            </a:r>
            <a:endPar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pic>
        <p:nvPicPr>
          <p:cNvPr id="10" name="Picture 17">
            <a:extLst>
              <a:ext uri="{FF2B5EF4-FFF2-40B4-BE49-F238E27FC236}">
                <a16:creationId xmlns:a16="http://schemas.microsoft.com/office/drawing/2014/main" id="{90BD6AEA-99C5-47CE-A7A2-6C33ABE88E9F}"/>
              </a:ext>
            </a:extLst>
          </p:cNvPr>
          <p:cNvPicPr>
            <a:picLocks noChangeAspect="1"/>
          </p:cNvPicPr>
          <p:nvPr/>
        </p:nvPicPr>
        <p:blipFill rotWithShape="1">
          <a:blip r:embed="rId3">
            <a:clrChange>
              <a:clrFrom>
                <a:srgbClr val="FFFFFF"/>
              </a:clrFrom>
              <a:clrTo>
                <a:srgbClr val="FFFFFF">
                  <a:alpha val="0"/>
                </a:srgbClr>
              </a:clrTo>
            </a:clrChange>
          </a:blip>
          <a:srcRect t="47713" b="31971"/>
          <a:stretch/>
        </p:blipFill>
        <p:spPr bwMode="auto">
          <a:xfrm>
            <a:off x="6019800" y="3122537"/>
            <a:ext cx="2774186" cy="1525663"/>
          </a:xfrm>
          <a:prstGeom prst="rect">
            <a:avLst/>
          </a:prstGeom>
          <a:noFill/>
          <a:ln w="9525">
            <a:noFill/>
            <a:miter lim="800000"/>
            <a:headEnd/>
            <a:tailEnd/>
          </a:ln>
        </p:spPr>
      </p:pic>
      <p:sp>
        <p:nvSpPr>
          <p:cNvPr id="4" name="Title 1">
            <a:extLst>
              <a:ext uri="{FF2B5EF4-FFF2-40B4-BE49-F238E27FC236}">
                <a16:creationId xmlns:a16="http://schemas.microsoft.com/office/drawing/2014/main" id="{B8718CC0-E33B-48BB-9347-47F99BCE39EC}"/>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The Closest Packing Model</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BC26C60-9AE7-46D1-A1F4-31E9C26B5347}"/>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1">
            <a:extLst>
              <a:ext uri="{FF2B5EF4-FFF2-40B4-BE49-F238E27FC236}">
                <a16:creationId xmlns:a16="http://schemas.microsoft.com/office/drawing/2014/main" id="{5313CCA2-1E57-456C-8F34-34CF60BF6E7F}"/>
              </a:ext>
            </a:extLst>
          </p:cNvPr>
          <p:cNvPicPr>
            <a:picLocks noChangeAspect="1"/>
          </p:cNvPicPr>
          <p:nvPr/>
        </p:nvPicPr>
        <p:blipFill rotWithShape="1">
          <a:blip r:embed="rId3">
            <a:clrChange>
              <a:clrFrom>
                <a:srgbClr val="FFFFFF"/>
              </a:clrFrom>
              <a:clrTo>
                <a:srgbClr val="FFFFFF">
                  <a:alpha val="0"/>
                </a:srgbClr>
              </a:clrTo>
            </a:clrChange>
          </a:blip>
          <a:srcRect t="74510" b="4369"/>
          <a:stretch/>
        </p:blipFill>
        <p:spPr bwMode="auto">
          <a:xfrm>
            <a:off x="6019800" y="4936587"/>
            <a:ext cx="2787650" cy="1593312"/>
          </a:xfrm>
          <a:prstGeom prst="rect">
            <a:avLst/>
          </a:prstGeom>
          <a:noFill/>
          <a:ln w="9525">
            <a:noFill/>
            <a:miter lim="800000"/>
            <a:headEnd/>
            <a:tailEnd/>
          </a:ln>
        </p:spPr>
      </p:pic>
      <p:pic>
        <p:nvPicPr>
          <p:cNvPr id="9" name="Picture 15">
            <a:extLst>
              <a:ext uri="{FF2B5EF4-FFF2-40B4-BE49-F238E27FC236}">
                <a16:creationId xmlns:a16="http://schemas.microsoft.com/office/drawing/2014/main" id="{3E4F6328-5B2C-4E0B-A8B9-5FB06F2DC14C}"/>
              </a:ext>
            </a:extLst>
          </p:cNvPr>
          <p:cNvPicPr>
            <a:picLocks noChangeAspect="1"/>
          </p:cNvPicPr>
          <p:nvPr/>
        </p:nvPicPr>
        <p:blipFill rotWithShape="1">
          <a:blip r:embed="rId3">
            <a:clrChange>
              <a:clrFrom>
                <a:srgbClr val="FFFFFF"/>
              </a:clrFrom>
              <a:clrTo>
                <a:srgbClr val="FFFFFF">
                  <a:alpha val="0"/>
                </a:srgbClr>
              </a:clrTo>
            </a:clrChange>
          </a:blip>
          <a:srcRect t="21133" b="57596"/>
          <a:stretch/>
        </p:blipFill>
        <p:spPr bwMode="auto">
          <a:xfrm>
            <a:off x="2608553" y="4415263"/>
            <a:ext cx="2787650" cy="1604537"/>
          </a:xfrm>
          <a:prstGeom prst="rect">
            <a:avLst/>
          </a:prstGeom>
          <a:noFill/>
          <a:ln w="9525">
            <a:noFill/>
            <a:miter lim="800000"/>
            <a:headEnd/>
            <a:tailEnd/>
          </a:ln>
        </p:spPr>
      </p:pic>
      <p:sp>
        <p:nvSpPr>
          <p:cNvPr id="11" name="TextBox 9">
            <a:extLst>
              <a:ext uri="{FF2B5EF4-FFF2-40B4-BE49-F238E27FC236}">
                <a16:creationId xmlns:a16="http://schemas.microsoft.com/office/drawing/2014/main" id="{C2860825-DB86-40BC-9A70-7EAAF8CBDE0A}"/>
              </a:ext>
            </a:extLst>
          </p:cNvPr>
          <p:cNvSpPr txBox="1">
            <a:spLocks noChangeArrowheads="1"/>
          </p:cNvSpPr>
          <p:nvPr/>
        </p:nvSpPr>
        <p:spPr bwMode="auto">
          <a:xfrm>
            <a:off x="5105401" y="4592339"/>
            <a:ext cx="4267199" cy="400110"/>
          </a:xfrm>
          <a:prstGeom prst="rect">
            <a:avLst/>
          </a:prstGeom>
          <a:noFill/>
          <a:ln w="9525">
            <a:noFill/>
            <a:miter lim="800000"/>
            <a:headEnd/>
            <a:tailEnd/>
          </a:ln>
        </p:spPr>
        <p:txBody>
          <a:bodyPr wrap="square">
            <a:spAutoFit/>
          </a:bodyPr>
          <a:lstStyle/>
          <a:p>
            <a:pPr algn="ctr" eaLnBrk="0" hangingPunct="0"/>
            <a:r>
              <a:rPr lang="en-US" sz="2000" i="1" dirty="0">
                <a:solidFill>
                  <a:srgbClr val="FF0000"/>
                </a:solidFill>
                <a:latin typeface="Arial" panose="020B0604020202020204" pitchFamily="34" charset="0"/>
                <a:ea typeface="ＭＳ Ｐゴシック" charset="-128"/>
                <a:cs typeface="Arial" panose="020B0604020202020204" pitchFamily="34" charset="0"/>
              </a:rPr>
              <a:t>Hexagonal Closest-Packing (hcp)</a:t>
            </a:r>
          </a:p>
        </p:txBody>
      </p:sp>
      <p:sp>
        <p:nvSpPr>
          <p:cNvPr id="12" name="TextBox 12">
            <a:extLst>
              <a:ext uri="{FF2B5EF4-FFF2-40B4-BE49-F238E27FC236}">
                <a16:creationId xmlns:a16="http://schemas.microsoft.com/office/drawing/2014/main" id="{C7166B42-2D88-4000-901A-CF680D176E6E}"/>
              </a:ext>
            </a:extLst>
          </p:cNvPr>
          <p:cNvSpPr txBox="1">
            <a:spLocks noChangeArrowheads="1"/>
          </p:cNvSpPr>
          <p:nvPr/>
        </p:nvSpPr>
        <p:spPr bwMode="auto">
          <a:xfrm>
            <a:off x="5802871" y="6440483"/>
            <a:ext cx="3432892" cy="400110"/>
          </a:xfrm>
          <a:prstGeom prst="rect">
            <a:avLst/>
          </a:prstGeom>
          <a:noFill/>
          <a:ln w="9525">
            <a:noFill/>
            <a:miter lim="800000"/>
            <a:headEnd/>
            <a:tailEnd/>
          </a:ln>
        </p:spPr>
        <p:txBody>
          <a:bodyPr wrap="square">
            <a:spAutoFit/>
          </a:bodyPr>
          <a:lstStyle/>
          <a:p>
            <a:pPr algn="ctr" eaLnBrk="0" hangingPunct="0"/>
            <a:r>
              <a:rPr lang="en-US" sz="2000" i="1" dirty="0">
                <a:solidFill>
                  <a:srgbClr val="FF0000"/>
                </a:solidFill>
                <a:latin typeface="Arial" panose="020B0604020202020204" pitchFamily="34" charset="0"/>
                <a:ea typeface="ＭＳ Ｐゴシック" charset="-128"/>
                <a:cs typeface="Arial" panose="020B0604020202020204" pitchFamily="34" charset="0"/>
              </a:rPr>
              <a:t>Cubic Closest-Packing (</a:t>
            </a:r>
            <a:r>
              <a:rPr lang="en-US" sz="2000" i="1" dirty="0" err="1">
                <a:solidFill>
                  <a:srgbClr val="FF0000"/>
                </a:solidFill>
                <a:latin typeface="Arial" panose="020B0604020202020204" pitchFamily="34" charset="0"/>
                <a:ea typeface="ＭＳ Ｐゴシック" charset="-128"/>
                <a:cs typeface="Arial" panose="020B0604020202020204" pitchFamily="34" charset="0"/>
              </a:rPr>
              <a:t>ccp</a:t>
            </a:r>
            <a:r>
              <a:rPr lang="en-US" sz="2000" i="1" dirty="0">
                <a:solidFill>
                  <a:srgbClr val="FF0000"/>
                </a:solidFill>
                <a:latin typeface="Arial" panose="020B0604020202020204" pitchFamily="34" charset="0"/>
                <a:ea typeface="ＭＳ Ｐゴシック" charset="-128"/>
                <a:cs typeface="Arial" panose="020B0604020202020204" pitchFamily="34" charset="0"/>
              </a:rPr>
              <a:t>)</a:t>
            </a:r>
          </a:p>
        </p:txBody>
      </p:sp>
      <p:pic>
        <p:nvPicPr>
          <p:cNvPr id="14" name="Picture 2">
            <a:extLst>
              <a:ext uri="{FF2B5EF4-FFF2-40B4-BE49-F238E27FC236}">
                <a16:creationId xmlns:a16="http://schemas.microsoft.com/office/drawing/2014/main" id="{10252A3F-EC25-4D5D-8C4D-7C3CDCDE5B4E}"/>
              </a:ext>
            </a:extLst>
          </p:cNvPr>
          <p:cNvPicPr>
            <a:picLocks noChangeAspect="1"/>
          </p:cNvPicPr>
          <p:nvPr/>
        </p:nvPicPr>
        <p:blipFill rotWithShape="1">
          <a:blip r:embed="rId3">
            <a:clrChange>
              <a:clrFrom>
                <a:srgbClr val="FFFFFF"/>
              </a:clrFrom>
              <a:clrTo>
                <a:srgbClr val="FFFFFF">
                  <a:alpha val="0"/>
                </a:srgbClr>
              </a:clrTo>
            </a:clrChange>
          </a:blip>
          <a:srcRect l="591" t="-437" r="-591" b="83200"/>
          <a:stretch/>
        </p:blipFill>
        <p:spPr bwMode="auto">
          <a:xfrm>
            <a:off x="72309" y="5066949"/>
            <a:ext cx="2533650" cy="1181452"/>
          </a:xfrm>
          <a:prstGeom prst="rect">
            <a:avLst/>
          </a:prstGeom>
          <a:noFill/>
          <a:ln w="9525">
            <a:noFill/>
            <a:miter lim="800000"/>
            <a:headEnd/>
            <a:tailEnd/>
          </a:ln>
        </p:spPr>
      </p:pic>
      <p:sp>
        <p:nvSpPr>
          <p:cNvPr id="15" name="Bent Arrow 15">
            <a:extLst>
              <a:ext uri="{FF2B5EF4-FFF2-40B4-BE49-F238E27FC236}">
                <a16:creationId xmlns:a16="http://schemas.microsoft.com/office/drawing/2014/main" id="{40DB562D-1773-464C-9471-F15E994B3AAD}"/>
              </a:ext>
            </a:extLst>
          </p:cNvPr>
          <p:cNvSpPr/>
          <p:nvPr/>
        </p:nvSpPr>
        <p:spPr bwMode="auto">
          <a:xfrm flipV="1">
            <a:off x="4419600" y="3796762"/>
            <a:ext cx="1443909" cy="762000"/>
          </a:xfrm>
          <a:prstGeom prst="bentArrow">
            <a:avLst>
              <a:gd name="adj1" fmla="val 25000"/>
              <a:gd name="adj2" fmla="val 23810"/>
              <a:gd name="adj3" fmla="val 25000"/>
              <a:gd name="adj4" fmla="val 43750"/>
            </a:avLst>
          </a:prstGeom>
          <a:solidFill>
            <a:srgbClr val="FF0F07"/>
          </a:solidFill>
          <a:ln w="9525" cap="flat" cmpd="sng" algn="ctr">
            <a:solidFill>
              <a:srgbClr val="FF0F07"/>
            </a:solidFill>
            <a:prstDash val="solid"/>
            <a:round/>
            <a:headEnd type="none" w="med" len="med"/>
            <a:tailEnd type="none" w="med" len="med"/>
          </a:ln>
          <a:effectLst/>
          <a:scene3d>
            <a:camera prst="orthographicFront">
              <a:rot lat="10800000" lon="0" rev="0"/>
            </a:camera>
            <a:lightRig rig="threePt" dir="t"/>
          </a:scene3d>
        </p:spPr>
        <p:txBody>
          <a:bodyPr/>
          <a:lstStyle/>
          <a:p>
            <a:pPr eaLnBrk="0" hangingPunct="0">
              <a:defRPr/>
            </a:pPr>
            <a:endParaRPr lang="en-US">
              <a:latin typeface="Helvetica" pitchFamily="8" charset="0"/>
              <a:cs typeface="+mn-cs"/>
            </a:endParaRPr>
          </a:p>
        </p:txBody>
      </p:sp>
      <p:sp>
        <p:nvSpPr>
          <p:cNvPr id="16" name="Bent Arrow 15">
            <a:extLst>
              <a:ext uri="{FF2B5EF4-FFF2-40B4-BE49-F238E27FC236}">
                <a16:creationId xmlns:a16="http://schemas.microsoft.com/office/drawing/2014/main" id="{91CAF415-7456-471B-996B-FD6BC46B7375}"/>
              </a:ext>
            </a:extLst>
          </p:cNvPr>
          <p:cNvSpPr/>
          <p:nvPr/>
        </p:nvSpPr>
        <p:spPr bwMode="auto">
          <a:xfrm>
            <a:off x="4419599" y="5988319"/>
            <a:ext cx="1443909" cy="762000"/>
          </a:xfrm>
          <a:prstGeom prst="bentArrow">
            <a:avLst>
              <a:gd name="adj1" fmla="val 25000"/>
              <a:gd name="adj2" fmla="val 23810"/>
              <a:gd name="adj3" fmla="val 25000"/>
              <a:gd name="adj4" fmla="val 43750"/>
            </a:avLst>
          </a:prstGeom>
          <a:solidFill>
            <a:srgbClr val="FF0F07"/>
          </a:solidFill>
          <a:ln w="9525" cap="flat" cmpd="sng" algn="ctr">
            <a:solidFill>
              <a:srgbClr val="FF0F07"/>
            </a:solidFill>
            <a:prstDash val="solid"/>
            <a:round/>
            <a:headEnd type="none" w="med" len="med"/>
            <a:tailEnd type="none" w="med" len="med"/>
          </a:ln>
          <a:effectLst/>
          <a:scene3d>
            <a:camera prst="orthographicFront">
              <a:rot lat="10800000" lon="0" rev="0"/>
            </a:camera>
            <a:lightRig rig="threePt" dir="t"/>
          </a:scene3d>
        </p:spPr>
        <p:txBody>
          <a:bodyPr/>
          <a:lstStyle/>
          <a:p>
            <a:pPr eaLnBrk="0" hangingPunct="0">
              <a:defRPr/>
            </a:pPr>
            <a:endParaRPr lang="en-US">
              <a:latin typeface="Helvetica" pitchFamily="8" charset="0"/>
              <a:cs typeface="+mn-cs"/>
            </a:endParaRPr>
          </a:p>
        </p:txBody>
      </p:sp>
      <p:sp>
        <p:nvSpPr>
          <p:cNvPr id="17" name="TextBox 12">
            <a:extLst>
              <a:ext uri="{FF2B5EF4-FFF2-40B4-BE49-F238E27FC236}">
                <a16:creationId xmlns:a16="http://schemas.microsoft.com/office/drawing/2014/main" id="{1FA74793-9451-4BB7-AD68-25E14BEB7E15}"/>
              </a:ext>
            </a:extLst>
          </p:cNvPr>
          <p:cNvSpPr txBox="1">
            <a:spLocks noChangeArrowheads="1"/>
          </p:cNvSpPr>
          <p:nvPr/>
        </p:nvSpPr>
        <p:spPr bwMode="auto">
          <a:xfrm>
            <a:off x="590017" y="6149672"/>
            <a:ext cx="2094088" cy="369332"/>
          </a:xfrm>
          <a:prstGeom prst="rect">
            <a:avLst/>
          </a:prstGeom>
          <a:noFill/>
          <a:ln w="9525">
            <a:noFill/>
            <a:miter lim="800000"/>
            <a:headEnd/>
            <a:tailEnd/>
          </a:ln>
        </p:spPr>
        <p:txBody>
          <a:bodyPr wrap="square">
            <a:spAutoFit/>
          </a:bodyPr>
          <a:lstStyle/>
          <a:p>
            <a:pPr algn="ctr" eaLnBrk="0" hangingPunct="0"/>
            <a:r>
              <a:rPr lang="en-US" i="1" dirty="0">
                <a:solidFill>
                  <a:srgbClr val="3366FF"/>
                </a:solidFill>
                <a:latin typeface="Arial" panose="020B0604020202020204" pitchFamily="34" charset="0"/>
                <a:ea typeface="ＭＳ Ｐゴシック" charset="-128"/>
                <a:cs typeface="Arial" panose="020B0604020202020204" pitchFamily="34" charset="0"/>
              </a:rPr>
              <a:t>One Layer</a:t>
            </a:r>
          </a:p>
        </p:txBody>
      </p:sp>
      <p:sp>
        <p:nvSpPr>
          <p:cNvPr id="18" name="TextBox 12">
            <a:extLst>
              <a:ext uri="{FF2B5EF4-FFF2-40B4-BE49-F238E27FC236}">
                <a16:creationId xmlns:a16="http://schemas.microsoft.com/office/drawing/2014/main" id="{DF7D373C-214D-4DFF-B33A-3B2DB4D1EC2C}"/>
              </a:ext>
            </a:extLst>
          </p:cNvPr>
          <p:cNvSpPr txBox="1">
            <a:spLocks noChangeArrowheads="1"/>
          </p:cNvSpPr>
          <p:nvPr/>
        </p:nvSpPr>
        <p:spPr bwMode="auto">
          <a:xfrm>
            <a:off x="2504808" y="5898045"/>
            <a:ext cx="2094088" cy="369332"/>
          </a:xfrm>
          <a:prstGeom prst="rect">
            <a:avLst/>
          </a:prstGeom>
          <a:noFill/>
          <a:ln w="9525">
            <a:noFill/>
            <a:miter lim="800000"/>
            <a:headEnd/>
            <a:tailEnd/>
          </a:ln>
        </p:spPr>
        <p:txBody>
          <a:bodyPr wrap="square">
            <a:spAutoFit/>
          </a:bodyPr>
          <a:lstStyle/>
          <a:p>
            <a:pPr algn="ctr" eaLnBrk="0" hangingPunct="0"/>
            <a:r>
              <a:rPr lang="en-US" i="1" dirty="0">
                <a:solidFill>
                  <a:srgbClr val="3366FF"/>
                </a:solidFill>
                <a:latin typeface="Arial" panose="020B0604020202020204" pitchFamily="34" charset="0"/>
                <a:ea typeface="ＭＳ Ｐゴシック" charset="-128"/>
                <a:cs typeface="Arial" panose="020B0604020202020204" pitchFamily="34" charset="0"/>
              </a:rPr>
              <a:t>Two Layers</a:t>
            </a:r>
          </a:p>
        </p:txBody>
      </p:sp>
      <p:sp>
        <p:nvSpPr>
          <p:cNvPr id="19" name="TextBox 12">
            <a:extLst>
              <a:ext uri="{FF2B5EF4-FFF2-40B4-BE49-F238E27FC236}">
                <a16:creationId xmlns:a16="http://schemas.microsoft.com/office/drawing/2014/main" id="{B22B23E8-D1C6-4B2A-B7E6-D0698D164A34}"/>
              </a:ext>
            </a:extLst>
          </p:cNvPr>
          <p:cNvSpPr txBox="1">
            <a:spLocks noChangeArrowheads="1"/>
          </p:cNvSpPr>
          <p:nvPr/>
        </p:nvSpPr>
        <p:spPr bwMode="auto">
          <a:xfrm>
            <a:off x="5181600" y="5064734"/>
            <a:ext cx="2094088" cy="369332"/>
          </a:xfrm>
          <a:prstGeom prst="rect">
            <a:avLst/>
          </a:prstGeom>
          <a:noFill/>
          <a:ln w="9525">
            <a:noFill/>
            <a:miter lim="800000"/>
            <a:headEnd/>
            <a:tailEnd/>
          </a:ln>
        </p:spPr>
        <p:txBody>
          <a:bodyPr wrap="square">
            <a:spAutoFit/>
          </a:bodyPr>
          <a:lstStyle/>
          <a:p>
            <a:pPr algn="ctr" eaLnBrk="0" hangingPunct="0"/>
            <a:r>
              <a:rPr lang="en-US" i="1" dirty="0">
                <a:solidFill>
                  <a:srgbClr val="3366FF"/>
                </a:solidFill>
                <a:latin typeface="Arial" panose="020B0604020202020204" pitchFamily="34" charset="0"/>
                <a:ea typeface="ＭＳ Ｐゴシック" charset="-128"/>
                <a:cs typeface="Arial" panose="020B0604020202020204" pitchFamily="34" charset="0"/>
              </a:rPr>
              <a:t>Three Layers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84228-83F6-42E3-BE7C-EBE6759992C7}"/>
              </a:ext>
            </a:extLst>
          </p:cNvPr>
          <p:cNvSpPr>
            <a:spLocks noGrp="1"/>
          </p:cNvSpPr>
          <p:nvPr>
            <p:ph idx="1"/>
          </p:nvPr>
        </p:nvSpPr>
        <p:spPr>
          <a:xfrm>
            <a:off x="76200" y="4073652"/>
            <a:ext cx="8991600" cy="2250948"/>
          </a:xfrm>
        </p:spPr>
        <p:txBody>
          <a:bodyPr/>
          <a:lstStyle/>
          <a:p>
            <a:pPr>
              <a:defRPr/>
            </a:pPr>
            <a:r>
              <a:rPr lang="en-US" altLang="en-US" sz="2800" dirty="0">
                <a:solidFill>
                  <a:schemeClr val="accent4"/>
                </a:solidFill>
                <a:latin typeface="Arial" panose="020B0604020202020204" pitchFamily="34" charset="0"/>
                <a:cs typeface="Arial" panose="020B0604020202020204" pitchFamily="34" charset="0"/>
              </a:rPr>
              <a:t>Second layer is like first, but displaced such that each sphere in the second layer occupies a dimple in the first layer</a:t>
            </a:r>
          </a:p>
          <a:p>
            <a:pPr>
              <a:defRPr/>
            </a:pPr>
            <a:r>
              <a:rPr lang="en-US" altLang="en-US" sz="2800" dirty="0">
                <a:solidFill>
                  <a:schemeClr val="accent4"/>
                </a:solidFill>
                <a:latin typeface="Arial" panose="020B0604020202020204" pitchFamily="34" charset="0"/>
                <a:cs typeface="Arial" panose="020B0604020202020204" pitchFamily="34" charset="0"/>
              </a:rPr>
              <a:t>Spheres in the third layer occupy dimples in </a:t>
            </a:r>
            <a:r>
              <a:rPr lang="en-US" altLang="en-US" sz="2800">
                <a:solidFill>
                  <a:schemeClr val="accent4"/>
                </a:solidFill>
                <a:latin typeface="Arial" panose="020B0604020202020204" pitchFamily="34" charset="0"/>
                <a:cs typeface="Arial" panose="020B0604020202020204" pitchFamily="34" charset="0"/>
              </a:rPr>
              <a:t>the second </a:t>
            </a:r>
            <a:r>
              <a:rPr lang="en-US" altLang="en-US" sz="2800" dirty="0">
                <a:solidFill>
                  <a:schemeClr val="accent4"/>
                </a:solidFill>
                <a:latin typeface="Arial" panose="020B0604020202020204" pitchFamily="34" charset="0"/>
                <a:cs typeface="Arial" panose="020B0604020202020204" pitchFamily="34" charset="0"/>
              </a:rPr>
              <a:t>layer and lie directly over those in the first layer</a:t>
            </a:r>
          </a:p>
        </p:txBody>
      </p:sp>
      <p:sp>
        <p:nvSpPr>
          <p:cNvPr id="6" name="Title 1">
            <a:extLst>
              <a:ext uri="{FF2B5EF4-FFF2-40B4-BE49-F238E27FC236}">
                <a16:creationId xmlns:a16="http://schemas.microsoft.com/office/drawing/2014/main" id="{D06FFBFB-5AEE-4D08-BBAB-402C54EB44B1}"/>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i="1" kern="0" dirty="0">
                <a:solidFill>
                  <a:srgbClr val="084333"/>
                </a:solidFill>
                <a:cs typeface="Georgia"/>
              </a:rPr>
              <a:t>aba</a:t>
            </a:r>
            <a:r>
              <a:rPr lang="en-US" sz="4400" kern="0" dirty="0">
                <a:solidFill>
                  <a:srgbClr val="084333"/>
                </a:solidFill>
                <a:cs typeface="Georgia"/>
              </a:rPr>
              <a:t> Packing</a:t>
            </a:r>
          </a:p>
        </p:txBody>
      </p:sp>
      <p:cxnSp>
        <p:nvCxnSpPr>
          <p:cNvPr id="7" name="Straight Connector 6">
            <a:extLst>
              <a:ext uri="{FF2B5EF4-FFF2-40B4-BE49-F238E27FC236}">
                <a16:creationId xmlns:a16="http://schemas.microsoft.com/office/drawing/2014/main" id="{2C485B47-E32B-41C3-AEDF-14F8FB369AC5}"/>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Content Placeholder 5">
            <a:extLst>
              <a:ext uri="{FF2B5EF4-FFF2-40B4-BE49-F238E27FC236}">
                <a16:creationId xmlns:a16="http://schemas.microsoft.com/office/drawing/2014/main" id="{11E65888-5CB7-4F0E-BFAA-9DF3D1A9DD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868" y="1143000"/>
            <a:ext cx="6926263" cy="285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42625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B50139-ECFE-4C63-BD6D-A10CDF91B24C}"/>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Hexagonal Closest-Packing (hcp)</a:t>
            </a:r>
          </a:p>
        </p:txBody>
      </p:sp>
      <p:cxnSp>
        <p:nvCxnSpPr>
          <p:cNvPr id="7" name="Straight Connector 6">
            <a:extLst>
              <a:ext uri="{FF2B5EF4-FFF2-40B4-BE49-F238E27FC236}">
                <a16:creationId xmlns:a16="http://schemas.microsoft.com/office/drawing/2014/main" id="{66B7FA8F-71C6-4472-85A0-950470B4E65A}"/>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2">
            <a:extLst>
              <a:ext uri="{FF2B5EF4-FFF2-40B4-BE49-F238E27FC236}">
                <a16:creationId xmlns:a16="http://schemas.microsoft.com/office/drawing/2014/main" id="{3A520B6D-4BA7-4470-8D2B-1E5505137D4A}"/>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90600" y="2895600"/>
            <a:ext cx="764641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951CB4C6-1189-47A1-8358-95E56B22118F}"/>
              </a:ext>
            </a:extLst>
          </p:cNvPr>
          <p:cNvSpPr txBox="1">
            <a:spLocks/>
          </p:cNvSpPr>
          <p:nvPr/>
        </p:nvSpPr>
        <p:spPr>
          <a:xfrm>
            <a:off x="76200" y="1066800"/>
            <a:ext cx="8991600" cy="2895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altLang="en-US" sz="2800" b="1" kern="0" dirty="0">
                <a:solidFill>
                  <a:schemeClr val="accent4"/>
                </a:solidFill>
                <a:latin typeface="Arial" panose="020B0604020202020204" pitchFamily="34" charset="0"/>
                <a:cs typeface="Arial" panose="020B0604020202020204" pitchFamily="34" charset="0"/>
              </a:rPr>
              <a:t>Hexagonal closest packed (hcp) structures</a:t>
            </a:r>
          </a:p>
          <a:p>
            <a:pPr marL="458788" lvl="1">
              <a:defRPr/>
            </a:pPr>
            <a:r>
              <a:rPr lang="en-US" altLang="en-US" sz="2400" kern="0" dirty="0">
                <a:solidFill>
                  <a:schemeClr val="accent4"/>
                </a:solidFill>
                <a:latin typeface="Arial" panose="020B0604020202020204" pitchFamily="34" charset="0"/>
                <a:cs typeface="Arial" panose="020B0604020202020204" pitchFamily="34" charset="0"/>
              </a:rPr>
              <a:t>Spheres in every other layer occupy same vertical position</a:t>
            </a:r>
          </a:p>
          <a:p>
            <a:pPr marL="458788" lvl="1">
              <a:defRPr/>
            </a:pPr>
            <a:r>
              <a:rPr lang="en-IN" altLang="en-US" sz="2400" kern="0" dirty="0">
                <a:solidFill>
                  <a:schemeClr val="accent4"/>
                </a:solidFill>
                <a:latin typeface="Arial" panose="020B0604020202020204" pitchFamily="34" charset="0"/>
                <a:cs typeface="Arial" panose="020B0604020202020204" pitchFamily="34" charset="0"/>
              </a:rPr>
              <a:t>When spheres are aba closest packed, the unit cell is a </a:t>
            </a:r>
            <a:r>
              <a:rPr lang="en-IN" altLang="en-US" sz="2400" b="1" kern="0" dirty="0">
                <a:solidFill>
                  <a:schemeClr val="accent4"/>
                </a:solidFill>
                <a:latin typeface="Arial" panose="020B0604020202020204" pitchFamily="34" charset="0"/>
                <a:cs typeface="Arial" panose="020B0604020202020204" pitchFamily="34" charset="0"/>
              </a:rPr>
              <a:t>hexagonal</a:t>
            </a:r>
            <a:r>
              <a:rPr lang="en-IN" altLang="en-US" sz="2400" kern="0" dirty="0">
                <a:solidFill>
                  <a:schemeClr val="accent4"/>
                </a:solidFill>
                <a:latin typeface="Arial" panose="020B0604020202020204" pitchFamily="34" charset="0"/>
                <a:cs typeface="Arial" panose="020B0604020202020204" pitchFamily="34" charset="0"/>
              </a:rPr>
              <a:t> prism</a:t>
            </a:r>
            <a:r>
              <a:rPr lang="en-IN" altLang="en-US" sz="2600" kern="0" dirty="0">
                <a:solidFill>
                  <a:schemeClr val="accent4"/>
                </a:solidFill>
                <a:latin typeface="Arial" panose="020B0604020202020204" pitchFamily="34" charset="0"/>
                <a:cs typeface="Arial" panose="020B0604020202020204" pitchFamily="34" charset="0"/>
              </a:rPr>
              <a:t> </a:t>
            </a:r>
            <a:endParaRPr lang="en-US" altLang="en-US" sz="2800" kern="0" dirty="0">
              <a:solidFill>
                <a:schemeClr val="accent4"/>
              </a:solidFill>
              <a:latin typeface="Arial" panose="020B0604020202020204" pitchFamily="34" charset="0"/>
              <a:cs typeface="Arial" panose="020B0604020202020204" pitchFamily="34" charset="0"/>
            </a:endParaRPr>
          </a:p>
          <a:p>
            <a:pPr>
              <a:defRPr/>
            </a:pPr>
            <a:endParaRPr lang="en-US" sz="2800" kern="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5341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E2F30-139D-4BD1-ACE0-F6256B586148}"/>
              </a:ext>
            </a:extLst>
          </p:cNvPr>
          <p:cNvSpPr>
            <a:spLocks noGrp="1"/>
          </p:cNvSpPr>
          <p:nvPr>
            <p:ph idx="1"/>
          </p:nvPr>
        </p:nvSpPr>
        <p:spPr>
          <a:xfrm>
            <a:off x="41504" y="4488305"/>
            <a:ext cx="9026295" cy="2743200"/>
          </a:xfrm>
        </p:spPr>
        <p:txBody>
          <a:bodyPr/>
          <a:lstStyle/>
          <a:p>
            <a:pPr>
              <a:defRPr/>
            </a:pPr>
            <a:r>
              <a:rPr lang="en-US" altLang="en-US" sz="2800" dirty="0">
                <a:solidFill>
                  <a:schemeClr val="accent4"/>
                </a:solidFill>
                <a:latin typeface="Arial" panose="020B0604020202020204" pitchFamily="34" charset="0"/>
                <a:cs typeface="Arial" panose="020B0604020202020204" pitchFamily="34" charset="0"/>
              </a:rPr>
              <a:t>Spheres in the third layer occupy dimples in the second layer </a:t>
            </a:r>
          </a:p>
          <a:p>
            <a:pPr>
              <a:defRPr/>
            </a:pPr>
            <a:r>
              <a:rPr lang="en-US" altLang="en-US" sz="2800" dirty="0">
                <a:solidFill>
                  <a:schemeClr val="accent4"/>
                </a:solidFill>
                <a:latin typeface="Arial" panose="020B0604020202020204" pitchFamily="34" charset="0"/>
                <a:cs typeface="Arial" panose="020B0604020202020204" pitchFamily="34" charset="0"/>
              </a:rPr>
              <a:t>Spheres in the third layer do not rest above spheres in the first layer</a:t>
            </a:r>
          </a:p>
          <a:p>
            <a:pPr>
              <a:defRPr/>
            </a:pPr>
            <a:r>
              <a:rPr lang="en-US" altLang="en-US" sz="2800" dirty="0">
                <a:solidFill>
                  <a:schemeClr val="accent4"/>
                </a:solidFill>
                <a:latin typeface="Arial" panose="020B0604020202020204" pitchFamily="34" charset="0"/>
                <a:cs typeface="Arial" panose="020B0604020202020204" pitchFamily="34" charset="0"/>
              </a:rPr>
              <a:t>Fourth layer is like the first layer</a:t>
            </a:r>
            <a:endParaRPr lang="en-US" altLang="en-US" sz="2800" baseline="30000" dirty="0">
              <a:solidFill>
                <a:schemeClr val="accent4"/>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32BAC397-DF49-43BB-BCC5-8DFF10167FE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i="1" kern="0" dirty="0">
                <a:solidFill>
                  <a:srgbClr val="084333"/>
                </a:solidFill>
                <a:cs typeface="Georgia"/>
              </a:rPr>
              <a:t>abc</a:t>
            </a:r>
            <a:r>
              <a:rPr lang="en-US" sz="4400" kern="0" dirty="0">
                <a:solidFill>
                  <a:srgbClr val="084333"/>
                </a:solidFill>
                <a:cs typeface="Georgia"/>
              </a:rPr>
              <a:t> Packing</a:t>
            </a:r>
          </a:p>
        </p:txBody>
      </p:sp>
      <p:cxnSp>
        <p:nvCxnSpPr>
          <p:cNvPr id="7" name="Straight Connector 6">
            <a:extLst>
              <a:ext uri="{FF2B5EF4-FFF2-40B4-BE49-F238E27FC236}">
                <a16:creationId xmlns:a16="http://schemas.microsoft.com/office/drawing/2014/main" id="{6638D920-DD0D-496B-A889-5D2F2D4A4C79}"/>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Content Placeholder 5">
            <a:extLst>
              <a:ext uri="{FF2B5EF4-FFF2-40B4-BE49-F238E27FC236}">
                <a16:creationId xmlns:a16="http://schemas.microsoft.com/office/drawing/2014/main" id="{B37668E7-620B-43EA-BF00-E7E479CCEE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6050" y="1106487"/>
            <a:ext cx="8851900" cy="3389313"/>
          </a:xfrm>
          <a:prstGeom prst="rect">
            <a:avLst/>
          </a:prstGeom>
        </p:spPr>
      </p:pic>
    </p:spTree>
    <p:extLst>
      <p:ext uri="{BB962C8B-B14F-4D97-AF65-F5344CB8AC3E}">
        <p14:creationId xmlns:p14="http://schemas.microsoft.com/office/powerpoint/2010/main" val="167488420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2CF8BF8-42C0-4088-A2D9-A5D7F1049B4D}"/>
              </a:ext>
            </a:extLst>
          </p:cNvPr>
          <p:cNvSpPr>
            <a:spLocks noGrp="1"/>
          </p:cNvSpPr>
          <p:nvPr>
            <p:ph idx="1"/>
          </p:nvPr>
        </p:nvSpPr>
        <p:spPr>
          <a:xfrm>
            <a:off x="58690" y="1036637"/>
            <a:ext cx="9144000" cy="3078163"/>
          </a:xfrm>
        </p:spPr>
        <p:txBody>
          <a:bodyPr/>
          <a:lstStyle/>
          <a:p>
            <a:pPr>
              <a:defRPr/>
            </a:pPr>
            <a:r>
              <a:rPr lang="en-US" altLang="en-US" sz="2800" b="1" dirty="0">
                <a:solidFill>
                  <a:schemeClr val="accent4"/>
                </a:solidFill>
                <a:latin typeface="Arial" panose="020B0604020202020204" pitchFamily="34" charset="0"/>
                <a:cs typeface="Arial" panose="020B0604020202020204" pitchFamily="34" charset="0"/>
              </a:rPr>
              <a:t>Cubic closest packed (ccp) structure</a:t>
            </a:r>
            <a:r>
              <a:rPr lang="en-US" altLang="en-US" sz="2800" dirty="0">
                <a:solidFill>
                  <a:schemeClr val="accent4"/>
                </a:solidFill>
                <a:latin typeface="Arial" panose="020B0604020202020204" pitchFamily="34" charset="0"/>
                <a:cs typeface="Arial" panose="020B0604020202020204" pitchFamily="34" charset="0"/>
              </a:rPr>
              <a:t> </a:t>
            </a:r>
          </a:p>
          <a:p>
            <a:pPr marL="458788" lvl="1" indent="-296863" eaLnBrk="1" hangingPunct="1">
              <a:defRPr/>
            </a:pPr>
            <a:r>
              <a:rPr lang="en-US" altLang="en-US" sz="2400" dirty="0">
                <a:solidFill>
                  <a:schemeClr val="accent4"/>
                </a:solidFill>
                <a:latin typeface="Arial" panose="020B0604020202020204" pitchFamily="34" charset="0"/>
                <a:cs typeface="Arial" panose="020B0604020202020204" pitchFamily="34" charset="0"/>
              </a:rPr>
              <a:t>Spheres in every fourth layer occupy the same vertical position </a:t>
            </a:r>
          </a:p>
          <a:p>
            <a:pPr marL="458788" lvl="1" indent="-296863" eaLnBrk="1" hangingPunct="1">
              <a:defRPr/>
            </a:pPr>
            <a:r>
              <a:rPr lang="en-IN" altLang="en-US" sz="2400" dirty="0">
                <a:solidFill>
                  <a:schemeClr val="accent4"/>
                </a:solidFill>
                <a:latin typeface="Arial" panose="020B0604020202020204" pitchFamily="34" charset="0"/>
                <a:cs typeface="Arial" panose="020B0604020202020204" pitchFamily="34" charset="0"/>
              </a:rPr>
              <a:t>In abc packing, unit cell is </a:t>
            </a:r>
            <a:r>
              <a:rPr lang="en-IN" altLang="en-US" sz="2400" b="1" dirty="0">
                <a:solidFill>
                  <a:schemeClr val="accent4"/>
                </a:solidFill>
                <a:latin typeface="Arial" panose="020B0604020202020204" pitchFamily="34" charset="0"/>
                <a:cs typeface="Arial" panose="020B0604020202020204" pitchFamily="34" charset="0"/>
              </a:rPr>
              <a:t>face-centered cubic </a:t>
            </a:r>
            <a:endParaRPr lang="en-US" altLang="en-US" sz="2400" b="1" dirty="0">
              <a:solidFill>
                <a:schemeClr val="accent4"/>
              </a:solidFill>
              <a:latin typeface="Arial" panose="020B0604020202020204" pitchFamily="34" charset="0"/>
              <a:cs typeface="Arial" panose="020B0604020202020204" pitchFamily="34" charset="0"/>
            </a:endParaRPr>
          </a:p>
          <a:p>
            <a:pPr marL="342900" lvl="1" indent="-342900">
              <a:defRPr/>
            </a:pPr>
            <a:endParaRPr lang="en-US" altLang="en-US" sz="2600" dirty="0">
              <a:solidFill>
                <a:schemeClr val="accent4"/>
              </a:solidFill>
              <a:latin typeface="Arial" panose="020B0604020202020204" pitchFamily="34" charset="0"/>
              <a:cs typeface="Arial" panose="020B0604020202020204" pitchFamily="34" charset="0"/>
            </a:endParaRPr>
          </a:p>
          <a:p>
            <a:pPr marL="342900" lvl="1" indent="-342900">
              <a:defRPr/>
            </a:pPr>
            <a:endParaRPr lang="en-US" altLang="en-US" sz="2600" dirty="0">
              <a:solidFill>
                <a:schemeClr val="accent4"/>
              </a:solidFill>
              <a:latin typeface="Arial" panose="020B0604020202020204" pitchFamily="34" charset="0"/>
              <a:cs typeface="Arial" panose="020B0604020202020204" pitchFamily="34" charset="0"/>
            </a:endParaRPr>
          </a:p>
          <a:p>
            <a:pPr>
              <a:defRPr/>
            </a:pPr>
            <a:endParaRPr lang="en-US" dirty="0">
              <a:solidFill>
                <a:schemeClr val="accent4"/>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8FEDECD8-F2F2-481B-B393-71925AE6075A}"/>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Cubic Closest-Packing (</a:t>
            </a:r>
            <a:r>
              <a:rPr lang="en-US" sz="4400" kern="0" dirty="0" err="1">
                <a:solidFill>
                  <a:srgbClr val="084333"/>
                </a:solidFill>
                <a:cs typeface="Georgia"/>
              </a:rPr>
              <a:t>ccp</a:t>
            </a:r>
            <a:r>
              <a:rPr lang="en-US" sz="4400" kern="0" dirty="0">
                <a:solidFill>
                  <a:srgbClr val="084333"/>
                </a:solidFill>
                <a:cs typeface="Georgia"/>
              </a:rPr>
              <a:t>) </a:t>
            </a:r>
          </a:p>
        </p:txBody>
      </p:sp>
      <p:cxnSp>
        <p:nvCxnSpPr>
          <p:cNvPr id="9" name="Straight Connector 8">
            <a:extLst>
              <a:ext uri="{FF2B5EF4-FFF2-40B4-BE49-F238E27FC236}">
                <a16:creationId xmlns:a16="http://schemas.microsoft.com/office/drawing/2014/main" id="{BE158D3B-4E82-4BD3-B3AC-2EDDCF6DCF4C}"/>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10" name="Picture 2">
            <a:extLst>
              <a:ext uri="{FF2B5EF4-FFF2-40B4-BE49-F238E27FC236}">
                <a16:creationId xmlns:a16="http://schemas.microsoft.com/office/drawing/2014/main" id="{EA18FE1E-EB76-4AB8-AE3D-05AE6D69F97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62000" y="2485939"/>
            <a:ext cx="7391400" cy="4275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4870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38113" y="1219199"/>
            <a:ext cx="8458200" cy="5605463"/>
          </a:xfrm>
        </p:spPr>
        <p:txBody>
          <a:bodyPr/>
          <a:lstStyle/>
          <a:p>
            <a:pPr marL="0" indent="0">
              <a:lnSpc>
                <a:spcPct val="90000"/>
              </a:lnSpc>
              <a:buNone/>
              <a:defRPr/>
            </a:pPr>
            <a:r>
              <a:rPr lang="en-US" sz="2400" dirty="0">
                <a:solidFill>
                  <a:schemeClr val="accent4"/>
                </a:solidFill>
                <a:latin typeface="Arial" panose="020B0604020202020204" pitchFamily="34" charset="0"/>
                <a:cs typeface="Arial" panose="020B0604020202020204" pitchFamily="34" charset="0"/>
              </a:rPr>
              <a:t>This section is about different types of solids especially metals.</a:t>
            </a:r>
          </a:p>
          <a:p>
            <a:pPr marL="0" indent="0">
              <a:lnSpc>
                <a:spcPct val="90000"/>
              </a:lnSpc>
              <a:buNone/>
              <a:defRPr/>
            </a:pPr>
            <a:endParaRPr lang="en-US" sz="24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r>
              <a:rPr lang="en-US" sz="2400" dirty="0">
                <a:solidFill>
                  <a:schemeClr val="accent4"/>
                </a:solidFill>
                <a:latin typeface="Arial" panose="020B0604020202020204" pitchFamily="34" charset="0"/>
                <a:cs typeface="Arial" panose="020B0604020202020204" pitchFamily="34" charset="0"/>
              </a:rPr>
              <a:t>Please watch the Metal Video From Nova on Pilot.  There will be a worksheet on pilot in the form of an ungraded quiz.</a:t>
            </a:r>
          </a:p>
          <a:p>
            <a:pPr marL="0" indent="0">
              <a:lnSpc>
                <a:spcPct val="90000"/>
              </a:lnSpc>
              <a:buNone/>
              <a:defRPr/>
            </a:pPr>
            <a:endParaRPr lang="en-US" sz="24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r>
              <a:rPr lang="en-US" sz="2400" dirty="0">
                <a:solidFill>
                  <a:schemeClr val="accent4"/>
                </a:solidFill>
                <a:latin typeface="Arial" panose="020B0604020202020204" pitchFamily="34" charset="0"/>
                <a:cs typeface="Arial" panose="020B0604020202020204" pitchFamily="34" charset="0"/>
              </a:rPr>
              <a:t>There are not advanced videos for these slides.  The Live Class Collaborative meeting MWF at 12:15 will be recorded going over these slides.  Communicate&gt; Collaborative Ultra </a:t>
            </a:r>
          </a:p>
          <a:p>
            <a:pPr marL="0" indent="0">
              <a:lnSpc>
                <a:spcPct val="90000"/>
              </a:lnSpc>
              <a:buNone/>
              <a:defRPr/>
            </a:pPr>
            <a:endParaRPr lang="en-US" sz="24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r>
              <a:rPr lang="en-US" sz="2400" dirty="0">
                <a:solidFill>
                  <a:schemeClr val="accent4"/>
                </a:solidFill>
                <a:latin typeface="Arial" panose="020B0604020202020204" pitchFamily="34" charset="0"/>
                <a:cs typeface="Arial" panose="020B0604020202020204" pitchFamily="34" charset="0"/>
              </a:rPr>
              <a:t>Menu in the upper left of the bar </a:t>
            </a:r>
            <a:r>
              <a:rPr lang="en-US" sz="2400">
                <a:solidFill>
                  <a:schemeClr val="accent4"/>
                </a:solidFill>
                <a:latin typeface="Arial" panose="020B0604020202020204" pitchFamily="34" charset="0"/>
                <a:cs typeface="Arial" panose="020B0604020202020204" pitchFamily="34" charset="0"/>
              </a:rPr>
              <a:t>&gt; recordings. </a:t>
            </a:r>
            <a:endParaRPr lang="en-US" sz="24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endParaRPr lang="en-US" sz="2400" dirty="0">
              <a:solidFill>
                <a:schemeClr val="accent4"/>
              </a:solidFill>
              <a:latin typeface="Arial" panose="020B0604020202020204" pitchFamily="34" charset="0"/>
              <a:cs typeface="Arial" panose="020B0604020202020204" pitchFamily="34" charset="0"/>
            </a:endParaRPr>
          </a:p>
        </p:txBody>
      </p:sp>
      <p:sp>
        <p:nvSpPr>
          <p:cNvPr id="5" name="Slide Number Placeholder 7"/>
          <p:cNvSpPr>
            <a:spLocks noGrp="1"/>
          </p:cNvSpPr>
          <p:nvPr>
            <p:ph type="sldNum" sz="quarter" idx="10"/>
          </p:nvPr>
        </p:nvSpPr>
        <p:spPr>
          <a:xfrm>
            <a:off x="8596313" y="6618288"/>
            <a:ext cx="341312" cy="206375"/>
          </a:xfrm>
        </p:spPr>
        <p:txBody>
          <a:bodyPr/>
          <a:lstStyle>
            <a:lvl1pPr eaLnBrk="0" hangingPunct="0">
              <a:defRPr sz="2400">
                <a:solidFill>
                  <a:schemeClr val="tx1"/>
                </a:solidFill>
                <a:latin typeface="Helvetica" charset="0"/>
                <a:ea typeface="ＭＳ Ｐゴシック" charset="0"/>
                <a:cs typeface="Arial" charset="0"/>
              </a:defRPr>
            </a:lvl1pPr>
            <a:lvl2pPr marL="742950" indent="-285750" eaLnBrk="0" hangingPunct="0">
              <a:defRPr sz="2400">
                <a:solidFill>
                  <a:schemeClr val="tx1"/>
                </a:solidFill>
                <a:latin typeface="Helvetica" charset="0"/>
                <a:ea typeface="Arial" charset="0"/>
                <a:cs typeface="Arial" charset="0"/>
              </a:defRPr>
            </a:lvl2pPr>
            <a:lvl3pPr marL="1143000" indent="-228600" eaLnBrk="0" hangingPunct="0">
              <a:defRPr sz="2400">
                <a:solidFill>
                  <a:schemeClr val="tx1"/>
                </a:solidFill>
                <a:latin typeface="Helvetica" charset="0"/>
                <a:ea typeface="Arial" charset="0"/>
                <a:cs typeface="Arial" charset="0"/>
              </a:defRPr>
            </a:lvl3pPr>
            <a:lvl4pPr marL="1600200" indent="-228600" eaLnBrk="0" hangingPunct="0">
              <a:defRPr sz="2400">
                <a:solidFill>
                  <a:schemeClr val="tx1"/>
                </a:solidFill>
                <a:latin typeface="Helvetica" charset="0"/>
                <a:ea typeface="Arial" charset="0"/>
                <a:cs typeface="Arial" charset="0"/>
              </a:defRPr>
            </a:lvl4pPr>
            <a:lvl5pPr marL="2057400" indent="-228600" eaLnBrk="0" hangingPunct="0">
              <a:defRPr sz="2400">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sz="2400">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sz="2400">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sz="2400">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sz="2400">
                <a:solidFill>
                  <a:schemeClr val="tx1"/>
                </a:solidFill>
                <a:latin typeface="Helvetica" charset="0"/>
                <a:ea typeface="Arial" charset="0"/>
                <a:cs typeface="Arial" charset="0"/>
              </a:defRPr>
            </a:lvl9pPr>
          </a:lstStyle>
          <a:p>
            <a:pPr algn="ctr" eaLnBrk="1" hangingPunct="1">
              <a:defRPr/>
            </a:pPr>
            <a:fld id="{7B05175C-CB6C-42FE-BE48-B50EBF667BDB}" type="slidenum">
              <a:rPr lang="en-US" sz="1100" smtClean="0">
                <a:solidFill>
                  <a:srgbClr val="F7D300"/>
                </a:solidFill>
                <a:latin typeface="+mn-lt"/>
              </a:rPr>
              <a:pPr algn="ctr" eaLnBrk="1" hangingPunct="1">
                <a:defRPr/>
              </a:pPr>
              <a:t>2</a:t>
            </a:fld>
            <a:endParaRPr lang="en-US" sz="1100" dirty="0">
              <a:solidFill>
                <a:srgbClr val="F7D300"/>
              </a:solidFill>
              <a:latin typeface="+mn-lt"/>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Georgia"/>
              </a:rPr>
              <a:t>Spring 2020 Online</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3"/>
          <p:cNvSpPr txBox="1">
            <a:spLocks noChangeArrowheads="1"/>
          </p:cNvSpPr>
          <p:nvPr/>
        </p:nvSpPr>
        <p:spPr>
          <a:xfrm>
            <a:off x="76200" y="1496219"/>
            <a:ext cx="8991600" cy="947737"/>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FontTx/>
              <a:buNone/>
              <a:defRPr/>
            </a:pPr>
            <a:endParaRPr lang="en-US" b="1" i="1" kern="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3468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Content Placeholder 2">
            <a:extLst>
              <a:ext uri="{FF2B5EF4-FFF2-40B4-BE49-F238E27FC236}">
                <a16:creationId xmlns:a16="http://schemas.microsoft.com/office/drawing/2014/main" id="{A4933495-9A1A-4C4A-908E-90F072FAAD4B}"/>
              </a:ext>
            </a:extLst>
          </p:cNvPr>
          <p:cNvSpPr>
            <a:spLocks noGrp="1"/>
          </p:cNvSpPr>
          <p:nvPr>
            <p:ph idx="1"/>
          </p:nvPr>
        </p:nvSpPr>
        <p:spPr>
          <a:xfrm>
            <a:off x="96328" y="1187849"/>
            <a:ext cx="5771072" cy="1631551"/>
          </a:xfrm>
        </p:spPr>
        <p:txBody>
          <a:bodyPr/>
          <a:lstStyle/>
          <a:p>
            <a:r>
              <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Each sphere in both structures possesses 12 equivalent nearest neighbors </a:t>
            </a:r>
          </a:p>
        </p:txBody>
      </p:sp>
      <p:pic>
        <p:nvPicPr>
          <p:cNvPr id="99332" name="Picture 1">
            <a:extLst>
              <a:ext uri="{FF2B5EF4-FFF2-40B4-BE49-F238E27FC236}">
                <a16:creationId xmlns:a16="http://schemas.microsoft.com/office/drawing/2014/main" id="{8A91C261-757B-403C-A19D-50ED8082B4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213728"/>
            <a:ext cx="2965450" cy="549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8FEDECD8-F2F2-481B-B393-71925AE6075A}"/>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Georgia"/>
              </a:rPr>
              <a:t>Common Characteristics of </a:t>
            </a:r>
            <a:r>
              <a:rPr lang="en-US" sz="3200" i="1" kern="0" dirty="0">
                <a:solidFill>
                  <a:srgbClr val="084333"/>
                </a:solidFill>
                <a:cs typeface="Georgia"/>
              </a:rPr>
              <a:t>hcp</a:t>
            </a:r>
            <a:r>
              <a:rPr lang="en-US" sz="3200" kern="0" dirty="0">
                <a:solidFill>
                  <a:srgbClr val="084333"/>
                </a:solidFill>
                <a:cs typeface="Georgia"/>
              </a:rPr>
              <a:t> &amp; </a:t>
            </a:r>
            <a:r>
              <a:rPr lang="en-US" sz="3200" i="1" kern="0" dirty="0" err="1">
                <a:solidFill>
                  <a:srgbClr val="084333"/>
                </a:solidFill>
                <a:cs typeface="Georgia"/>
              </a:rPr>
              <a:t>ccp</a:t>
            </a:r>
            <a:r>
              <a:rPr lang="en-US" sz="3200" kern="0" dirty="0">
                <a:solidFill>
                  <a:srgbClr val="084333"/>
                </a:solidFill>
                <a:cs typeface="Georgia"/>
              </a:rPr>
              <a:t> Structures</a:t>
            </a:r>
          </a:p>
        </p:txBody>
      </p:sp>
      <p:cxnSp>
        <p:nvCxnSpPr>
          <p:cNvPr id="6" name="Straight Connector 5">
            <a:extLst>
              <a:ext uri="{FF2B5EF4-FFF2-40B4-BE49-F238E27FC236}">
                <a16:creationId xmlns:a16="http://schemas.microsoft.com/office/drawing/2014/main" id="{BE158D3B-4E82-4BD3-B3AC-2EDDCF6DCF4C}"/>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a:extLst>
              <a:ext uri="{FF2B5EF4-FFF2-40B4-BE49-F238E27FC236}">
                <a16:creationId xmlns:a16="http://schemas.microsoft.com/office/drawing/2014/main" id="{18AF9962-9CB3-45F2-AA1A-0DE3C78F4158}"/>
              </a:ext>
            </a:extLst>
          </p:cNvPr>
          <p:cNvSpPr>
            <a:spLocks noGrp="1"/>
          </p:cNvSpPr>
          <p:nvPr>
            <p:ph idx="1"/>
          </p:nvPr>
        </p:nvSpPr>
        <p:spPr>
          <a:xfrm>
            <a:off x="76200" y="1066800"/>
            <a:ext cx="8991600" cy="5059363"/>
          </a:xfrm>
        </p:spPr>
        <p:txBody>
          <a:bodyPr/>
          <a:lstStyle/>
          <a:p>
            <a:r>
              <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 unit cell is defined by the </a:t>
            </a:r>
            <a:r>
              <a:rPr lang="en-IN" altLang="en-US" dirty="0" err="1">
                <a:solidFill>
                  <a:schemeClr val="accent4"/>
                </a:solidFill>
                <a:latin typeface="Arial" panose="020B0604020202020204" pitchFamily="34" charset="0"/>
                <a:ea typeface="ＭＳ Ｐゴシック" panose="020B0600070205080204" pitchFamily="34" charset="-128"/>
                <a:cs typeface="Arial" panose="020B0604020202020204" pitchFamily="34" charset="0"/>
              </a:rPr>
              <a:t>centers</a:t>
            </a:r>
            <a:r>
              <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of the spheres on the corners of the cube </a:t>
            </a:r>
          </a:p>
          <a:p>
            <a:r>
              <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Net number of spheres in a </a:t>
            </a:r>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face-centered</a:t>
            </a:r>
            <a:r>
              <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cubic unit would be</a:t>
            </a:r>
            <a:endPar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101380" name="Object 2">
            <a:extLst>
              <a:ext uri="{FF2B5EF4-FFF2-40B4-BE49-F238E27FC236}">
                <a16:creationId xmlns:a16="http://schemas.microsoft.com/office/drawing/2014/main" id="{C766AB0C-D3FA-414A-9964-DF58D5EA3DA7}"/>
              </a:ext>
            </a:extLst>
          </p:cNvPr>
          <p:cNvGraphicFramePr>
            <a:graphicFrameLocks noChangeAspect="1"/>
          </p:cNvGraphicFramePr>
          <p:nvPr>
            <p:extLst>
              <p:ext uri="{D42A27DB-BD31-4B8C-83A1-F6EECF244321}">
                <p14:modId xmlns:p14="http://schemas.microsoft.com/office/powerpoint/2010/main" val="1188167315"/>
              </p:ext>
            </p:extLst>
          </p:nvPr>
        </p:nvGraphicFramePr>
        <p:xfrm>
          <a:off x="762000" y="3505200"/>
          <a:ext cx="2943310" cy="990600"/>
        </p:xfrm>
        <a:graphic>
          <a:graphicData uri="http://schemas.openxmlformats.org/presentationml/2006/ole">
            <mc:AlternateContent xmlns:mc="http://schemas.openxmlformats.org/markup-compatibility/2006">
              <mc:Choice xmlns:v="urn:schemas-microsoft-com:vml" Requires="v">
                <p:oleObj spid="_x0000_s1026" name="Equation" r:id="rId4" imgW="1282700" imgH="431800" progId="Equation.DSMT4">
                  <p:embed/>
                </p:oleObj>
              </mc:Choice>
              <mc:Fallback>
                <p:oleObj name="Equation" r:id="rId4" imgW="1282700" imgH="431800" progId="Equation.DSMT4">
                  <p:embed/>
                  <p:pic>
                    <p:nvPicPr>
                      <p:cNvPr id="101380" name="Object 2">
                        <a:extLst>
                          <a:ext uri="{FF2B5EF4-FFF2-40B4-BE49-F238E27FC236}">
                            <a16:creationId xmlns:a16="http://schemas.microsoft.com/office/drawing/2014/main" id="{C766AB0C-D3FA-414A-9964-DF58D5EA3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05200"/>
                        <a:ext cx="2943310" cy="990600"/>
                      </a:xfrm>
                      <a:prstGeom prst="rect">
                        <a:avLst/>
                      </a:prstGeom>
                      <a:noFill/>
                      <a:ln>
                        <a:noFill/>
                      </a:ln>
                    </p:spPr>
                  </p:pic>
                </p:oleObj>
              </mc:Fallback>
            </mc:AlternateContent>
          </a:graphicData>
        </a:graphic>
      </p:graphicFrame>
      <p:pic>
        <p:nvPicPr>
          <p:cNvPr id="101381" name="Picture 4">
            <a:extLst>
              <a:ext uri="{FF2B5EF4-FFF2-40B4-BE49-F238E27FC236}">
                <a16:creationId xmlns:a16="http://schemas.microsoft.com/office/drawing/2014/main" id="{DE2E8A4F-64D0-460E-BAF9-2BA854CC1F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124200"/>
            <a:ext cx="4294188" cy="344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8FEDECD8-F2F2-481B-B393-71925AE6075A}"/>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 Atom Counting</a:t>
            </a:r>
          </a:p>
        </p:txBody>
      </p:sp>
      <p:cxnSp>
        <p:nvCxnSpPr>
          <p:cNvPr id="8" name="Straight Connector 7">
            <a:extLst>
              <a:ext uri="{FF2B5EF4-FFF2-40B4-BE49-F238E27FC236}">
                <a16:creationId xmlns:a16="http://schemas.microsoft.com/office/drawing/2014/main" id="{BE158D3B-4E82-4BD3-B3AC-2EDDCF6DCF4C}"/>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1066800"/>
            <a:ext cx="8077200" cy="5799955"/>
          </a:xfrm>
        </p:spPr>
      </p:pic>
      <p:sp>
        <p:nvSpPr>
          <p:cNvPr id="5" name="Title 1">
            <a:extLst>
              <a:ext uri="{FF2B5EF4-FFF2-40B4-BE49-F238E27FC236}">
                <a16:creationId xmlns:a16="http://schemas.microsoft.com/office/drawing/2014/main" id="{8FEDECD8-F2F2-481B-B393-71925AE6075A}"/>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 Atom Counting</a:t>
            </a:r>
          </a:p>
        </p:txBody>
      </p:sp>
      <p:cxnSp>
        <p:nvCxnSpPr>
          <p:cNvPr id="6" name="Straight Connector 5">
            <a:extLst>
              <a:ext uri="{FF2B5EF4-FFF2-40B4-BE49-F238E27FC236}">
                <a16:creationId xmlns:a16="http://schemas.microsoft.com/office/drawing/2014/main" id="{BE158D3B-4E82-4BD3-B3AC-2EDDCF6DCF4C}"/>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16186600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40B3E6-B20B-45A7-B7C5-6758E254D867}"/>
              </a:ext>
            </a:extLst>
          </p:cNvPr>
          <p:cNvPicPr>
            <a:picLocks noChangeAspect="1"/>
          </p:cNvPicPr>
          <p:nvPr/>
        </p:nvPicPr>
        <p:blipFill>
          <a:blip r:embed="rId5"/>
          <a:stretch>
            <a:fillRect/>
          </a:stretch>
        </p:blipFill>
        <p:spPr>
          <a:xfrm>
            <a:off x="742703" y="1655643"/>
            <a:ext cx="3943597" cy="2499103"/>
          </a:xfrm>
          <a:prstGeom prst="rect">
            <a:avLst/>
          </a:prstGeom>
        </p:spPr>
      </p:pic>
      <p:sp>
        <p:nvSpPr>
          <p:cNvPr id="2" name="TPQuestion" title="Question Text">
            <a:extLst>
              <a:ext uri="{FF2B5EF4-FFF2-40B4-BE49-F238E27FC236}">
                <a16:creationId xmlns:a16="http://schemas.microsoft.com/office/drawing/2014/main" id="{B53917C0-ABCE-489E-A3DC-1371EFE6FEA7}"/>
              </a:ext>
            </a:extLst>
          </p:cNvPr>
          <p:cNvSpPr>
            <a:spLocks noGrp="1"/>
          </p:cNvSpPr>
          <p:nvPr>
            <p:ph type="title"/>
          </p:nvPr>
        </p:nvSpPr>
        <p:spPr>
          <a:xfrm>
            <a:off x="190500" y="1066800"/>
            <a:ext cx="8763000" cy="990600"/>
          </a:xfrm>
        </p:spPr>
        <p:txBody>
          <a:bodyPr/>
          <a:lstStyle/>
          <a:p>
            <a:pPr algn="l"/>
            <a:r>
              <a:rPr lang="en-US" dirty="0">
                <a:solidFill>
                  <a:schemeClr val="accent4"/>
                </a:solidFill>
                <a:latin typeface="Arial" panose="020B0604020202020204" pitchFamily="34" charset="0"/>
                <a:cs typeface="Arial" panose="020B0604020202020204" pitchFamily="34" charset="0"/>
              </a:rPr>
              <a:t>What is the formula of the oxide whose unit cell is shown?</a:t>
            </a:r>
          </a:p>
        </p:txBody>
      </p:sp>
      <p:sp>
        <p:nvSpPr>
          <p:cNvPr id="3" name="TPAnswers" title="Answer Text">
            <a:extLst>
              <a:ext uri="{FF2B5EF4-FFF2-40B4-BE49-F238E27FC236}">
                <a16:creationId xmlns:a16="http://schemas.microsoft.com/office/drawing/2014/main" id="{0B1B4879-1B7C-4957-B418-55D7C462BCB8}"/>
              </a:ext>
            </a:extLst>
          </p:cNvPr>
          <p:cNvSpPr>
            <a:spLocks noGrp="1"/>
          </p:cNvSpPr>
          <p:nvPr>
            <p:ph type="body" idx="1"/>
            <p:custDataLst>
              <p:tags r:id="rId2"/>
            </p:custDataLst>
          </p:nvPr>
        </p:nvSpPr>
        <p:spPr>
          <a:xfrm>
            <a:off x="304800" y="4264819"/>
            <a:ext cx="3943350" cy="2440781"/>
          </a:xfrm>
        </p:spPr>
        <p:txBody>
          <a:bodyPr/>
          <a:lstStyle/>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a:t>
            </a:r>
            <a:r>
              <a:rPr lang="en-US" baseline="-25000" dirty="0">
                <a:solidFill>
                  <a:schemeClr val="accent4"/>
                </a:solidFill>
                <a:latin typeface="Arial" panose="020B0604020202020204" pitchFamily="34" charset="0"/>
                <a:cs typeface="Arial" panose="020B0604020202020204" pitchFamily="34" charset="0"/>
              </a:rPr>
              <a:t>7</a:t>
            </a:r>
            <a:r>
              <a:rPr lang="en-US" dirty="0">
                <a:solidFill>
                  <a:schemeClr val="accent4"/>
                </a:solidFill>
                <a:latin typeface="Arial" panose="020B0604020202020204" pitchFamily="34" charset="0"/>
                <a:cs typeface="Arial" panose="020B0604020202020204" pitchFamily="34" charset="0"/>
              </a:rPr>
              <a:t>O</a:t>
            </a:r>
            <a:r>
              <a:rPr lang="en-US" baseline="-25000" dirty="0">
                <a:solidFill>
                  <a:schemeClr val="accent4"/>
                </a:solidFill>
                <a:latin typeface="Arial" panose="020B0604020202020204" pitchFamily="34" charset="0"/>
                <a:cs typeface="Arial" panose="020B0604020202020204" pitchFamily="34" charset="0"/>
              </a:rPr>
              <a:t>4</a:t>
            </a:r>
          </a:p>
          <a:p>
            <a:pPr marL="514350" indent="-514350">
              <a:buAutoNum type="alphaUcPeriod"/>
            </a:pPr>
            <a:r>
              <a:rPr lang="en-US" dirty="0" err="1">
                <a:solidFill>
                  <a:schemeClr val="accent4"/>
                </a:solidFill>
                <a:latin typeface="Arial" panose="020B0604020202020204" pitchFamily="34" charset="0"/>
                <a:cs typeface="Arial" panose="020B0604020202020204" pitchFamily="34" charset="0"/>
              </a:rPr>
              <a:t>CeO</a:t>
            </a:r>
            <a:endParaRPr lang="en-US" dirty="0">
              <a:solidFill>
                <a:schemeClr val="accent4"/>
              </a:solidFill>
              <a:latin typeface="Arial" panose="020B0604020202020204" pitchFamily="34" charset="0"/>
              <a:cs typeface="Arial" panose="020B0604020202020204" pitchFamily="34" charset="0"/>
            </a:endParaRP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a:t>
            </a:r>
            <a:r>
              <a:rPr lang="en-US" baseline="-25000" dirty="0">
                <a:solidFill>
                  <a:schemeClr val="accent4"/>
                </a:solidFill>
                <a:latin typeface="Arial" panose="020B0604020202020204" pitchFamily="34" charset="0"/>
                <a:cs typeface="Arial" panose="020B0604020202020204" pitchFamily="34" charset="0"/>
              </a:rPr>
              <a:t>2</a:t>
            </a:r>
            <a:r>
              <a:rPr lang="en-US" dirty="0">
                <a:solidFill>
                  <a:schemeClr val="accent4"/>
                </a:solidFill>
                <a:latin typeface="Arial" panose="020B0604020202020204" pitchFamily="34" charset="0"/>
                <a:cs typeface="Arial" panose="020B0604020202020204" pitchFamily="34" charset="0"/>
              </a:rPr>
              <a:t>O</a:t>
            </a:r>
            <a:r>
              <a:rPr lang="en-US" baseline="-25000" dirty="0">
                <a:solidFill>
                  <a:schemeClr val="accent4"/>
                </a:solidFill>
                <a:latin typeface="Arial" panose="020B0604020202020204" pitchFamily="34" charset="0"/>
                <a:cs typeface="Arial" panose="020B0604020202020204" pitchFamily="34" charset="0"/>
              </a:rPr>
              <a:t>3</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CeO</a:t>
            </a:r>
            <a:r>
              <a:rPr lang="en-US" baseline="-25000" dirty="0">
                <a:solidFill>
                  <a:schemeClr val="accent4"/>
                </a:solidFill>
                <a:latin typeface="Arial" panose="020B0604020202020204" pitchFamily="34" charset="0"/>
                <a:cs typeface="Arial" panose="020B0604020202020204" pitchFamily="34" charset="0"/>
              </a:rPr>
              <a:t>2</a:t>
            </a:r>
          </a:p>
        </p:txBody>
      </p:sp>
      <p:sp>
        <p:nvSpPr>
          <p:cNvPr id="5" name="TPPolling" title="Polling Shape">
            <a:extLst>
              <a:ext uri="{FF2B5EF4-FFF2-40B4-BE49-F238E27FC236}">
                <a16:creationId xmlns:a16="http://schemas.microsoft.com/office/drawing/2014/main" id="{AB368E89-92EB-45A2-9673-7E7E43F4023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eaLnBrk="0" hangingPunct="0"/>
            <a:endParaRPr lang="en-US" sz="2400">
              <a:solidFill>
                <a:srgbClr val="084333"/>
              </a:solidFill>
              <a:latin typeface="Times"/>
            </a:endParaRPr>
          </a:p>
        </p:txBody>
      </p:sp>
      <p:sp>
        <p:nvSpPr>
          <p:cNvPr id="7" name="Title 1">
            <a:extLst>
              <a:ext uri="{FF2B5EF4-FFF2-40B4-BE49-F238E27FC236}">
                <a16:creationId xmlns:a16="http://schemas.microsoft.com/office/drawing/2014/main" id="{A1FD660E-C145-488B-A7E8-04C1C8A5E78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Solid-State Chemistry</a:t>
            </a:r>
          </a:p>
        </p:txBody>
      </p:sp>
      <p:cxnSp>
        <p:nvCxnSpPr>
          <p:cNvPr id="8" name="Straight Connector 7">
            <a:extLst>
              <a:ext uri="{FF2B5EF4-FFF2-40B4-BE49-F238E27FC236}">
                <a16:creationId xmlns:a16="http://schemas.microsoft.com/office/drawing/2014/main" id="{6575C5D3-B524-48DB-8A99-BD02D10E151A}"/>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ustDataLst>
      <p:tags r:id="rId1"/>
    </p:custDataLst>
    <p:extLst>
      <p:ext uri="{BB962C8B-B14F-4D97-AF65-F5344CB8AC3E}">
        <p14:creationId xmlns:p14="http://schemas.microsoft.com/office/powerpoint/2010/main" val="26321581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40B3E6-B20B-45A7-B7C5-6758E254D867}"/>
              </a:ext>
            </a:extLst>
          </p:cNvPr>
          <p:cNvPicPr>
            <a:picLocks noChangeAspect="1"/>
          </p:cNvPicPr>
          <p:nvPr/>
        </p:nvPicPr>
        <p:blipFill>
          <a:blip r:embed="rId5"/>
          <a:stretch>
            <a:fillRect/>
          </a:stretch>
        </p:blipFill>
        <p:spPr>
          <a:xfrm>
            <a:off x="742703" y="1655643"/>
            <a:ext cx="3943597" cy="2499103"/>
          </a:xfrm>
          <a:prstGeom prst="rect">
            <a:avLst/>
          </a:prstGeom>
        </p:spPr>
      </p:pic>
      <p:pic>
        <p:nvPicPr>
          <p:cNvPr id="6" name="TPChart" title="Results Chart">
            <a:extLst>
              <a:ext uri="{FF2B5EF4-FFF2-40B4-BE49-F238E27FC236}">
                <a16:creationId xmlns:a16="http://schemas.microsoft.com/office/drawing/2014/main" id="{C5492AC4-BC69-5347-B926-9FE943DAECBE}"/>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897032" y="3200400"/>
            <a:ext cx="3183467" cy="3581400"/>
          </a:xfrm>
          <a:prstGeom prst="rect">
            <a:avLst/>
          </a:prstGeom>
        </p:spPr>
      </p:pic>
      <p:sp>
        <p:nvSpPr>
          <p:cNvPr id="2" name="TPQuestion" title="Question Text">
            <a:extLst>
              <a:ext uri="{FF2B5EF4-FFF2-40B4-BE49-F238E27FC236}">
                <a16:creationId xmlns:a16="http://schemas.microsoft.com/office/drawing/2014/main" id="{B53917C0-ABCE-489E-A3DC-1371EFE6FEA7}"/>
              </a:ext>
            </a:extLst>
          </p:cNvPr>
          <p:cNvSpPr>
            <a:spLocks noGrp="1"/>
          </p:cNvSpPr>
          <p:nvPr>
            <p:ph type="title"/>
          </p:nvPr>
        </p:nvSpPr>
        <p:spPr>
          <a:xfrm>
            <a:off x="190500" y="1066800"/>
            <a:ext cx="8763000" cy="990600"/>
          </a:xfrm>
        </p:spPr>
        <p:txBody>
          <a:bodyPr/>
          <a:lstStyle/>
          <a:p>
            <a:pPr algn="l"/>
            <a:r>
              <a:rPr lang="en-US" dirty="0">
                <a:solidFill>
                  <a:schemeClr val="accent4"/>
                </a:solidFill>
                <a:latin typeface="Arial" panose="020B0604020202020204" pitchFamily="34" charset="0"/>
                <a:cs typeface="Arial" panose="020B0604020202020204" pitchFamily="34" charset="0"/>
              </a:rPr>
              <a:t>What is the formula of the oxide whose unit cell is shown?</a:t>
            </a:r>
          </a:p>
        </p:txBody>
      </p:sp>
      <p:sp>
        <p:nvSpPr>
          <p:cNvPr id="3" name="TPAnswers" title="Answer Text">
            <a:extLst>
              <a:ext uri="{FF2B5EF4-FFF2-40B4-BE49-F238E27FC236}">
                <a16:creationId xmlns:a16="http://schemas.microsoft.com/office/drawing/2014/main" id="{0B1B4879-1B7C-4957-B418-55D7C462BCB8}"/>
              </a:ext>
            </a:extLst>
          </p:cNvPr>
          <p:cNvSpPr>
            <a:spLocks noGrp="1"/>
          </p:cNvSpPr>
          <p:nvPr>
            <p:ph type="body" idx="1"/>
            <p:custDataLst>
              <p:tags r:id="rId3"/>
            </p:custDataLst>
          </p:nvPr>
        </p:nvSpPr>
        <p:spPr>
          <a:xfrm>
            <a:off x="304800" y="4264819"/>
            <a:ext cx="3943350" cy="2440781"/>
          </a:xfrm>
        </p:spPr>
        <p:txBody>
          <a:bodyPr/>
          <a:lstStyle/>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a:t>
            </a:r>
            <a:r>
              <a:rPr lang="en-US" baseline="-25000" dirty="0">
                <a:solidFill>
                  <a:schemeClr val="accent4"/>
                </a:solidFill>
                <a:latin typeface="Arial" panose="020B0604020202020204" pitchFamily="34" charset="0"/>
                <a:cs typeface="Arial" panose="020B0604020202020204" pitchFamily="34" charset="0"/>
              </a:rPr>
              <a:t>7</a:t>
            </a:r>
            <a:r>
              <a:rPr lang="en-US" dirty="0">
                <a:solidFill>
                  <a:schemeClr val="accent4"/>
                </a:solidFill>
                <a:latin typeface="Arial" panose="020B0604020202020204" pitchFamily="34" charset="0"/>
                <a:cs typeface="Arial" panose="020B0604020202020204" pitchFamily="34" charset="0"/>
              </a:rPr>
              <a:t>O</a:t>
            </a:r>
            <a:r>
              <a:rPr lang="en-US" baseline="-25000" dirty="0">
                <a:solidFill>
                  <a:schemeClr val="accent4"/>
                </a:solidFill>
                <a:latin typeface="Arial" panose="020B0604020202020204" pitchFamily="34" charset="0"/>
                <a:cs typeface="Arial" panose="020B0604020202020204" pitchFamily="34" charset="0"/>
              </a:rPr>
              <a:t>4</a:t>
            </a:r>
          </a:p>
          <a:p>
            <a:pPr marL="514350" indent="-514350">
              <a:buAutoNum type="alphaUcPeriod"/>
            </a:pPr>
            <a:r>
              <a:rPr lang="en-US" dirty="0" err="1">
                <a:solidFill>
                  <a:schemeClr val="accent4"/>
                </a:solidFill>
                <a:latin typeface="Arial" panose="020B0604020202020204" pitchFamily="34" charset="0"/>
                <a:cs typeface="Arial" panose="020B0604020202020204" pitchFamily="34" charset="0"/>
              </a:rPr>
              <a:t>CeO</a:t>
            </a:r>
            <a:endParaRPr lang="en-US" dirty="0">
              <a:solidFill>
                <a:schemeClr val="accent4"/>
              </a:solidFill>
              <a:latin typeface="Arial" panose="020B0604020202020204" pitchFamily="34" charset="0"/>
              <a:cs typeface="Arial" panose="020B0604020202020204" pitchFamily="34" charset="0"/>
            </a:endParaRP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a:t>
            </a:r>
            <a:r>
              <a:rPr lang="en-US" baseline="-25000" dirty="0">
                <a:solidFill>
                  <a:schemeClr val="accent4"/>
                </a:solidFill>
                <a:latin typeface="Arial" panose="020B0604020202020204" pitchFamily="34" charset="0"/>
                <a:cs typeface="Arial" panose="020B0604020202020204" pitchFamily="34" charset="0"/>
              </a:rPr>
              <a:t>2</a:t>
            </a:r>
            <a:r>
              <a:rPr lang="en-US" dirty="0">
                <a:solidFill>
                  <a:schemeClr val="accent4"/>
                </a:solidFill>
                <a:latin typeface="Arial" panose="020B0604020202020204" pitchFamily="34" charset="0"/>
                <a:cs typeface="Arial" panose="020B0604020202020204" pitchFamily="34" charset="0"/>
              </a:rPr>
              <a:t>O</a:t>
            </a:r>
            <a:r>
              <a:rPr lang="en-US" baseline="-25000" dirty="0">
                <a:solidFill>
                  <a:schemeClr val="accent4"/>
                </a:solidFill>
                <a:latin typeface="Arial" panose="020B0604020202020204" pitchFamily="34" charset="0"/>
                <a:cs typeface="Arial" panose="020B0604020202020204" pitchFamily="34" charset="0"/>
              </a:rPr>
              <a:t>3</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CeO</a:t>
            </a:r>
            <a:r>
              <a:rPr lang="en-US" baseline="-25000" dirty="0">
                <a:solidFill>
                  <a:schemeClr val="accent4"/>
                </a:solidFill>
                <a:latin typeface="Arial" panose="020B0604020202020204" pitchFamily="34" charset="0"/>
                <a:cs typeface="Arial" panose="020B0604020202020204" pitchFamily="34" charset="0"/>
              </a:rPr>
              <a:t>2</a:t>
            </a:r>
          </a:p>
        </p:txBody>
      </p:sp>
      <p:sp>
        <p:nvSpPr>
          <p:cNvPr id="5" name="TPPolling" title="Polling Shape">
            <a:extLst>
              <a:ext uri="{FF2B5EF4-FFF2-40B4-BE49-F238E27FC236}">
                <a16:creationId xmlns:a16="http://schemas.microsoft.com/office/drawing/2014/main" id="{AB368E89-92EB-45A2-9673-7E7E43F4023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eaLnBrk="0" hangingPunct="0"/>
            <a:endParaRPr lang="en-US" sz="2400">
              <a:solidFill>
                <a:srgbClr val="084333"/>
              </a:solidFill>
              <a:latin typeface="Times"/>
            </a:endParaRPr>
          </a:p>
        </p:txBody>
      </p:sp>
      <p:sp>
        <p:nvSpPr>
          <p:cNvPr id="7" name="Title 1">
            <a:extLst>
              <a:ext uri="{FF2B5EF4-FFF2-40B4-BE49-F238E27FC236}">
                <a16:creationId xmlns:a16="http://schemas.microsoft.com/office/drawing/2014/main" id="{A1FD660E-C145-488B-A7E8-04C1C8A5E78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Solid-State Chemistry</a:t>
            </a:r>
          </a:p>
        </p:txBody>
      </p:sp>
      <p:cxnSp>
        <p:nvCxnSpPr>
          <p:cNvPr id="8" name="Straight Connector 7">
            <a:extLst>
              <a:ext uri="{FF2B5EF4-FFF2-40B4-BE49-F238E27FC236}">
                <a16:creationId xmlns:a16="http://schemas.microsoft.com/office/drawing/2014/main" id="{6575C5D3-B524-48DB-8A99-BD02D10E151A}"/>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Rectangle 9">
            <a:extLst>
              <a:ext uri="{FF2B5EF4-FFF2-40B4-BE49-F238E27FC236}">
                <a16:creationId xmlns:a16="http://schemas.microsoft.com/office/drawing/2014/main" id="{30682A32-22B2-4931-96E5-239FEE4B926D}"/>
              </a:ext>
            </a:extLst>
          </p:cNvPr>
          <p:cNvSpPr/>
          <p:nvPr/>
        </p:nvSpPr>
        <p:spPr bwMode="auto">
          <a:xfrm>
            <a:off x="228600" y="6019799"/>
            <a:ext cx="1905000" cy="66845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dirty="0">
              <a:solidFill>
                <a:srgbClr val="084333"/>
              </a:solidFill>
              <a:latin typeface="Times"/>
            </a:endParaRPr>
          </a:p>
        </p:txBody>
      </p:sp>
      <p:sp>
        <p:nvSpPr>
          <p:cNvPr id="11" name="TextBox 10">
            <a:extLst>
              <a:ext uri="{FF2B5EF4-FFF2-40B4-BE49-F238E27FC236}">
                <a16:creationId xmlns:a16="http://schemas.microsoft.com/office/drawing/2014/main" id="{DE189336-121D-46E7-82AB-133FC66675EC}"/>
              </a:ext>
            </a:extLst>
          </p:cNvPr>
          <p:cNvSpPr txBox="1"/>
          <p:nvPr/>
        </p:nvSpPr>
        <p:spPr>
          <a:xfrm>
            <a:off x="2667000" y="4343400"/>
            <a:ext cx="2133600" cy="400110"/>
          </a:xfrm>
          <a:prstGeom prst="rect">
            <a:avLst/>
          </a:prstGeom>
          <a:noFill/>
        </p:spPr>
        <p:txBody>
          <a:bodyPr wrap="square" rtlCol="0">
            <a:spAutoFit/>
          </a:bodyPr>
          <a:lstStyle/>
          <a:p>
            <a:r>
              <a:rPr lang="en-US" sz="2000" i="1" dirty="0">
                <a:solidFill>
                  <a:srgbClr val="3366FF"/>
                </a:solidFill>
              </a:rPr>
              <a:t>For Ce:</a:t>
            </a:r>
          </a:p>
        </p:txBody>
      </p:sp>
      <p:sp>
        <p:nvSpPr>
          <p:cNvPr id="12" name="TextBox 11">
            <a:extLst>
              <a:ext uri="{FF2B5EF4-FFF2-40B4-BE49-F238E27FC236}">
                <a16:creationId xmlns:a16="http://schemas.microsoft.com/office/drawing/2014/main" id="{855F7A8B-D8CA-4D7F-A39A-2E9D634215E0}"/>
              </a:ext>
            </a:extLst>
          </p:cNvPr>
          <p:cNvSpPr txBox="1"/>
          <p:nvPr/>
        </p:nvSpPr>
        <p:spPr>
          <a:xfrm>
            <a:off x="2857499" y="4676805"/>
            <a:ext cx="3429001" cy="400110"/>
          </a:xfrm>
          <a:prstGeom prst="rect">
            <a:avLst/>
          </a:prstGeom>
          <a:noFill/>
        </p:spPr>
        <p:txBody>
          <a:bodyPr wrap="square" rtlCol="0">
            <a:spAutoFit/>
          </a:bodyPr>
          <a:lstStyle/>
          <a:p>
            <a:r>
              <a:rPr lang="en-US" sz="2000" i="1" dirty="0">
                <a:solidFill>
                  <a:srgbClr val="3366FF"/>
                </a:solidFill>
              </a:rPr>
              <a:t>8 at corners = 8 × 1/8 = 1</a:t>
            </a:r>
          </a:p>
        </p:txBody>
      </p:sp>
      <p:sp>
        <p:nvSpPr>
          <p:cNvPr id="13" name="TextBox 12">
            <a:extLst>
              <a:ext uri="{FF2B5EF4-FFF2-40B4-BE49-F238E27FC236}">
                <a16:creationId xmlns:a16="http://schemas.microsoft.com/office/drawing/2014/main" id="{57846CCB-4417-4B4B-952C-C1C8BC15E9B6}"/>
              </a:ext>
            </a:extLst>
          </p:cNvPr>
          <p:cNvSpPr txBox="1"/>
          <p:nvPr/>
        </p:nvSpPr>
        <p:spPr>
          <a:xfrm>
            <a:off x="2971800" y="5085099"/>
            <a:ext cx="3429001" cy="400110"/>
          </a:xfrm>
          <a:prstGeom prst="rect">
            <a:avLst/>
          </a:prstGeom>
          <a:noFill/>
        </p:spPr>
        <p:txBody>
          <a:bodyPr wrap="square" rtlCol="0">
            <a:spAutoFit/>
          </a:bodyPr>
          <a:lstStyle/>
          <a:p>
            <a:r>
              <a:rPr lang="en-US" sz="2000" i="1" dirty="0">
                <a:solidFill>
                  <a:srgbClr val="3366FF"/>
                </a:solidFill>
              </a:rPr>
              <a:t>6 on faces = 6 × 1/2 = 3</a:t>
            </a:r>
          </a:p>
        </p:txBody>
      </p:sp>
      <p:sp>
        <p:nvSpPr>
          <p:cNvPr id="14" name="TextBox 13">
            <a:extLst>
              <a:ext uri="{FF2B5EF4-FFF2-40B4-BE49-F238E27FC236}">
                <a16:creationId xmlns:a16="http://schemas.microsoft.com/office/drawing/2014/main" id="{76ADC986-DC27-49DE-AD25-8612BE3D33B9}"/>
              </a:ext>
            </a:extLst>
          </p:cNvPr>
          <p:cNvSpPr txBox="1"/>
          <p:nvPr/>
        </p:nvSpPr>
        <p:spPr>
          <a:xfrm>
            <a:off x="4648200" y="5486400"/>
            <a:ext cx="1752600" cy="400110"/>
          </a:xfrm>
          <a:prstGeom prst="rect">
            <a:avLst/>
          </a:prstGeom>
          <a:noFill/>
        </p:spPr>
        <p:txBody>
          <a:bodyPr wrap="square" rtlCol="0">
            <a:spAutoFit/>
          </a:bodyPr>
          <a:lstStyle/>
          <a:p>
            <a:r>
              <a:rPr lang="en-US" sz="2000" i="1" dirty="0">
                <a:solidFill>
                  <a:srgbClr val="3366FF"/>
                </a:solidFill>
              </a:rPr>
              <a:t>Total = 4</a:t>
            </a:r>
          </a:p>
        </p:txBody>
      </p:sp>
      <p:sp>
        <p:nvSpPr>
          <p:cNvPr id="16" name="TextBox 15">
            <a:extLst>
              <a:ext uri="{FF2B5EF4-FFF2-40B4-BE49-F238E27FC236}">
                <a16:creationId xmlns:a16="http://schemas.microsoft.com/office/drawing/2014/main" id="{BB148921-7901-47A3-8A92-79F38AAA4CBF}"/>
              </a:ext>
            </a:extLst>
          </p:cNvPr>
          <p:cNvSpPr txBox="1"/>
          <p:nvPr/>
        </p:nvSpPr>
        <p:spPr>
          <a:xfrm>
            <a:off x="2628898" y="5559603"/>
            <a:ext cx="2133600" cy="400110"/>
          </a:xfrm>
          <a:prstGeom prst="rect">
            <a:avLst/>
          </a:prstGeom>
          <a:noFill/>
        </p:spPr>
        <p:txBody>
          <a:bodyPr wrap="square" rtlCol="0">
            <a:spAutoFit/>
          </a:bodyPr>
          <a:lstStyle/>
          <a:p>
            <a:r>
              <a:rPr lang="en-US" sz="2000" i="1" dirty="0">
                <a:solidFill>
                  <a:srgbClr val="FF0000"/>
                </a:solidFill>
              </a:rPr>
              <a:t>For O</a:t>
            </a:r>
            <a:r>
              <a:rPr lang="en-US" sz="2000" i="1" baseline="30000" dirty="0">
                <a:solidFill>
                  <a:srgbClr val="FF0000"/>
                </a:solidFill>
              </a:rPr>
              <a:t>2-</a:t>
            </a:r>
            <a:r>
              <a:rPr lang="en-US" sz="2000" i="1" dirty="0">
                <a:solidFill>
                  <a:srgbClr val="FF0000"/>
                </a:solidFill>
              </a:rPr>
              <a:t>:</a:t>
            </a:r>
          </a:p>
        </p:txBody>
      </p:sp>
      <p:sp>
        <p:nvSpPr>
          <p:cNvPr id="17" name="TextBox 16">
            <a:extLst>
              <a:ext uri="{FF2B5EF4-FFF2-40B4-BE49-F238E27FC236}">
                <a16:creationId xmlns:a16="http://schemas.microsoft.com/office/drawing/2014/main" id="{9792EAD7-9F2B-493E-8040-A41C44791389}"/>
              </a:ext>
            </a:extLst>
          </p:cNvPr>
          <p:cNvSpPr txBox="1"/>
          <p:nvPr/>
        </p:nvSpPr>
        <p:spPr>
          <a:xfrm>
            <a:off x="3064931" y="5893008"/>
            <a:ext cx="3183468" cy="400110"/>
          </a:xfrm>
          <a:prstGeom prst="rect">
            <a:avLst/>
          </a:prstGeom>
          <a:noFill/>
        </p:spPr>
        <p:txBody>
          <a:bodyPr wrap="square" rtlCol="0">
            <a:spAutoFit/>
          </a:bodyPr>
          <a:lstStyle/>
          <a:p>
            <a:r>
              <a:rPr lang="en-US" sz="2000" i="1" dirty="0">
                <a:solidFill>
                  <a:srgbClr val="FF0000"/>
                </a:solidFill>
              </a:rPr>
              <a:t>8 completely inside = 8</a:t>
            </a:r>
          </a:p>
        </p:txBody>
      </p:sp>
      <p:sp>
        <p:nvSpPr>
          <p:cNvPr id="19" name="TextBox 18">
            <a:extLst>
              <a:ext uri="{FF2B5EF4-FFF2-40B4-BE49-F238E27FC236}">
                <a16:creationId xmlns:a16="http://schemas.microsoft.com/office/drawing/2014/main" id="{A0EFAA59-49B2-4ECD-A471-8B0BFA109E8B}"/>
              </a:ext>
            </a:extLst>
          </p:cNvPr>
          <p:cNvSpPr txBox="1"/>
          <p:nvPr/>
        </p:nvSpPr>
        <p:spPr>
          <a:xfrm>
            <a:off x="4648200" y="6305490"/>
            <a:ext cx="1752600" cy="400110"/>
          </a:xfrm>
          <a:prstGeom prst="rect">
            <a:avLst/>
          </a:prstGeom>
          <a:noFill/>
        </p:spPr>
        <p:txBody>
          <a:bodyPr wrap="square" rtlCol="0">
            <a:spAutoFit/>
          </a:bodyPr>
          <a:lstStyle/>
          <a:p>
            <a:r>
              <a:rPr lang="en-US" sz="2000" i="1" dirty="0">
                <a:solidFill>
                  <a:srgbClr val="FF0000"/>
                </a:solidFill>
              </a:rPr>
              <a:t>Total = 8</a:t>
            </a:r>
          </a:p>
        </p:txBody>
      </p:sp>
      <p:sp>
        <p:nvSpPr>
          <p:cNvPr id="20" name="TextBox 19">
            <a:extLst>
              <a:ext uri="{FF2B5EF4-FFF2-40B4-BE49-F238E27FC236}">
                <a16:creationId xmlns:a16="http://schemas.microsoft.com/office/drawing/2014/main" id="{CC4F9587-AA6E-49FB-8056-7F4DB5301DCD}"/>
              </a:ext>
            </a:extLst>
          </p:cNvPr>
          <p:cNvSpPr txBox="1"/>
          <p:nvPr/>
        </p:nvSpPr>
        <p:spPr>
          <a:xfrm>
            <a:off x="3480857" y="3227598"/>
            <a:ext cx="3183468" cy="707886"/>
          </a:xfrm>
          <a:prstGeom prst="rect">
            <a:avLst/>
          </a:prstGeom>
          <a:noFill/>
        </p:spPr>
        <p:txBody>
          <a:bodyPr wrap="square" rtlCol="0">
            <a:spAutoFit/>
          </a:bodyPr>
          <a:lstStyle/>
          <a:p>
            <a:r>
              <a:rPr lang="en-US" sz="2000" i="1" dirty="0">
                <a:solidFill>
                  <a:srgbClr val="FF0000"/>
                </a:solidFill>
              </a:rPr>
              <a:t>Need lowest whole number ratio:</a:t>
            </a:r>
          </a:p>
        </p:txBody>
      </p:sp>
      <p:sp>
        <p:nvSpPr>
          <p:cNvPr id="21" name="TextBox 20">
            <a:extLst>
              <a:ext uri="{FF2B5EF4-FFF2-40B4-BE49-F238E27FC236}">
                <a16:creationId xmlns:a16="http://schemas.microsoft.com/office/drawing/2014/main" id="{7F3D8C10-080C-4AEF-9A03-D61995824AB3}"/>
              </a:ext>
            </a:extLst>
          </p:cNvPr>
          <p:cNvSpPr txBox="1"/>
          <p:nvPr/>
        </p:nvSpPr>
        <p:spPr>
          <a:xfrm>
            <a:off x="4463114" y="3888194"/>
            <a:ext cx="1218953" cy="523220"/>
          </a:xfrm>
          <a:prstGeom prst="rect">
            <a:avLst/>
          </a:prstGeom>
          <a:noFill/>
        </p:spPr>
        <p:txBody>
          <a:bodyPr wrap="square" rtlCol="0">
            <a:spAutoFit/>
          </a:bodyPr>
          <a:lstStyle/>
          <a:p>
            <a:r>
              <a:rPr lang="en-US" sz="2800" i="1" dirty="0">
                <a:solidFill>
                  <a:srgbClr val="FF0000"/>
                </a:solidFill>
              </a:rPr>
              <a:t>CeO</a:t>
            </a:r>
            <a:r>
              <a:rPr lang="en-US" sz="2800" i="1" baseline="-25000" dirty="0">
                <a:solidFill>
                  <a:srgbClr val="FF0000"/>
                </a:solidFill>
              </a:rPr>
              <a:t>2</a:t>
            </a:r>
            <a:endParaRPr lang="en-US" sz="2800" i="1" dirty="0">
              <a:solidFill>
                <a:srgbClr val="FF0000"/>
              </a:solidFill>
            </a:endParaRPr>
          </a:p>
        </p:txBody>
      </p:sp>
    </p:spTree>
    <p:custDataLst>
      <p:tags r:id="rId1"/>
    </p:custDataLst>
    <p:extLst>
      <p:ext uri="{BB962C8B-B14F-4D97-AF65-F5344CB8AC3E}">
        <p14:creationId xmlns:p14="http://schemas.microsoft.com/office/powerpoint/2010/main" val="831671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1" grpId="0" autoUpdateAnimBg="0"/>
      <p:bldP spid="12" grpId="0" autoUpdateAnimBg="0"/>
      <p:bldP spid="13" grpId="0" autoUpdateAnimBg="0"/>
      <p:bldP spid="14" grpId="0" autoUpdateAnimBg="0"/>
      <p:bldP spid="16" grpId="0" autoUpdateAnimBg="0"/>
      <p:bldP spid="17" grpId="0" autoUpdateAnimBg="0"/>
      <p:bldP spid="19" grpId="0" autoUpdateAnimBg="0"/>
      <p:bldP spid="20" grpId="0" autoUpdateAnimBg="0"/>
      <p:bldP spid="2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90000"/>
          </a:schemeClr>
        </a:solidFill>
        <a:effectLst/>
      </p:bgPr>
    </p:bg>
    <p:spTree>
      <p:nvGrpSpPr>
        <p:cNvPr id="1" name=""/>
        <p:cNvGrpSpPr/>
        <p:nvPr/>
      </p:nvGrpSpPr>
      <p:grpSpPr>
        <a:xfrm>
          <a:off x="0" y="0"/>
          <a:ext cx="0" cy="0"/>
          <a:chOff x="0" y="0"/>
          <a:chExt cx="0" cy="0"/>
        </a:xfrm>
      </p:grpSpPr>
      <p:sp>
        <p:nvSpPr>
          <p:cNvPr id="2" name="TPQuestion" title="Question Text">
            <a:extLst>
              <a:ext uri="{FF2B5EF4-FFF2-40B4-BE49-F238E27FC236}">
                <a16:creationId xmlns:a16="http://schemas.microsoft.com/office/drawing/2014/main" id="{B53917C0-ABCE-489E-A3DC-1371EFE6FEA7}"/>
              </a:ext>
            </a:extLst>
          </p:cNvPr>
          <p:cNvSpPr>
            <a:spLocks noGrp="1"/>
          </p:cNvSpPr>
          <p:nvPr>
            <p:ph type="title"/>
          </p:nvPr>
        </p:nvSpPr>
        <p:spPr>
          <a:xfrm>
            <a:off x="190500" y="1066800"/>
            <a:ext cx="8763000" cy="589378"/>
          </a:xfrm>
        </p:spPr>
        <p:txBody>
          <a:bodyPr/>
          <a:lstStyle/>
          <a:p>
            <a:pPr algn="l"/>
            <a:r>
              <a:rPr lang="en-US" dirty="0">
                <a:solidFill>
                  <a:schemeClr val="accent4"/>
                </a:solidFill>
                <a:latin typeface="Arial" panose="020B0604020202020204" pitchFamily="34" charset="0"/>
                <a:cs typeface="Arial" panose="020B0604020202020204" pitchFamily="34" charset="0"/>
              </a:rPr>
              <a:t>What type of solid is silicon carbide, </a:t>
            </a:r>
            <a:r>
              <a:rPr lang="en-US" dirty="0" err="1">
                <a:solidFill>
                  <a:schemeClr val="accent4"/>
                </a:solidFill>
                <a:latin typeface="Arial" panose="020B0604020202020204" pitchFamily="34" charset="0"/>
                <a:cs typeface="Arial" panose="020B0604020202020204" pitchFamily="34" charset="0"/>
              </a:rPr>
              <a:t>SiC</a:t>
            </a:r>
            <a:r>
              <a:rPr lang="en-US" dirty="0">
                <a:solidFill>
                  <a:schemeClr val="accent4"/>
                </a:solidFill>
                <a:latin typeface="Arial" panose="020B0604020202020204" pitchFamily="34" charset="0"/>
                <a:cs typeface="Arial" panose="020B0604020202020204" pitchFamily="34" charset="0"/>
              </a:rPr>
              <a:t>?</a:t>
            </a:r>
          </a:p>
        </p:txBody>
      </p:sp>
      <p:sp>
        <p:nvSpPr>
          <p:cNvPr id="3" name="TPAnswers" title="Answer Text">
            <a:extLst>
              <a:ext uri="{FF2B5EF4-FFF2-40B4-BE49-F238E27FC236}">
                <a16:creationId xmlns:a16="http://schemas.microsoft.com/office/drawing/2014/main" id="{0B1B4879-1B7C-4957-B418-55D7C462BCB8}"/>
              </a:ext>
            </a:extLst>
          </p:cNvPr>
          <p:cNvSpPr>
            <a:spLocks noGrp="1"/>
          </p:cNvSpPr>
          <p:nvPr>
            <p:ph type="body" idx="1"/>
            <p:custDataLst>
              <p:tags r:id="rId2"/>
            </p:custDataLst>
          </p:nvPr>
        </p:nvSpPr>
        <p:spPr>
          <a:xfrm>
            <a:off x="762000" y="1724882"/>
            <a:ext cx="3943350" cy="2440781"/>
          </a:xfrm>
        </p:spPr>
        <p:txBody>
          <a:bodyPr/>
          <a:lstStyle/>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ionic	</a:t>
            </a:r>
            <a:endParaRPr lang="en-US" baseline="-25000" dirty="0">
              <a:solidFill>
                <a:schemeClr val="accent4"/>
              </a:solidFill>
              <a:latin typeface="Arial" panose="020B0604020202020204" pitchFamily="34" charset="0"/>
              <a:cs typeface="Arial" panose="020B0604020202020204" pitchFamily="34" charset="0"/>
            </a:endParaRP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metallic</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molecular</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network</a:t>
            </a:r>
          </a:p>
        </p:txBody>
      </p:sp>
      <p:sp>
        <p:nvSpPr>
          <p:cNvPr id="5" name="TPPolling" title="Polling Shape">
            <a:extLst>
              <a:ext uri="{FF2B5EF4-FFF2-40B4-BE49-F238E27FC236}">
                <a16:creationId xmlns:a16="http://schemas.microsoft.com/office/drawing/2014/main" id="{AB368E89-92EB-45A2-9673-7E7E43F4023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eaLnBrk="0" hangingPunct="0"/>
            <a:endParaRPr lang="en-US" sz="2400">
              <a:solidFill>
                <a:srgbClr val="084333"/>
              </a:solidFill>
              <a:latin typeface="Times"/>
            </a:endParaRPr>
          </a:p>
        </p:txBody>
      </p:sp>
      <p:sp>
        <p:nvSpPr>
          <p:cNvPr id="7" name="Title 1">
            <a:extLst>
              <a:ext uri="{FF2B5EF4-FFF2-40B4-BE49-F238E27FC236}">
                <a16:creationId xmlns:a16="http://schemas.microsoft.com/office/drawing/2014/main" id="{A1FD660E-C145-488B-A7E8-04C1C8A5E78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Solid-State Chemistry</a:t>
            </a:r>
          </a:p>
        </p:txBody>
      </p:sp>
      <p:cxnSp>
        <p:nvCxnSpPr>
          <p:cNvPr id="8" name="Straight Connector 7">
            <a:extLst>
              <a:ext uri="{FF2B5EF4-FFF2-40B4-BE49-F238E27FC236}">
                <a16:creationId xmlns:a16="http://schemas.microsoft.com/office/drawing/2014/main" id="{6575C5D3-B524-48DB-8A99-BD02D10E151A}"/>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ustDataLst>
      <p:tags r:id="rId1"/>
    </p:custDataLst>
    <p:extLst>
      <p:ext uri="{BB962C8B-B14F-4D97-AF65-F5344CB8AC3E}">
        <p14:creationId xmlns:p14="http://schemas.microsoft.com/office/powerpoint/2010/main" val="158507564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90000"/>
          </a:schemeClr>
        </a:solidFill>
        <a:effectLst/>
      </p:bgPr>
    </p:bg>
    <p:spTree>
      <p:nvGrpSpPr>
        <p:cNvPr id="1" name=""/>
        <p:cNvGrpSpPr/>
        <p:nvPr/>
      </p:nvGrpSpPr>
      <p:grpSpPr>
        <a:xfrm>
          <a:off x="0" y="0"/>
          <a:ext cx="0" cy="0"/>
          <a:chOff x="0" y="0"/>
          <a:chExt cx="0" cy="0"/>
        </a:xfrm>
      </p:grpSpPr>
      <p:pic>
        <p:nvPicPr>
          <p:cNvPr id="6" name="TPChart" title="Results Chart">
            <a:extLst>
              <a:ext uri="{FF2B5EF4-FFF2-40B4-BE49-F238E27FC236}">
                <a16:creationId xmlns:a16="http://schemas.microsoft.com/office/drawing/2014/main" id="{201032E3-4098-BE46-AF4F-08D8C694A382}"/>
              </a:ext>
            </a:extLst>
          </p:cNvPr>
          <p:cNvPicPr>
            <a:picLocks/>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05400" y="2309812"/>
            <a:ext cx="3975100" cy="4471988"/>
          </a:xfrm>
          <a:prstGeom prst="rect">
            <a:avLst/>
          </a:prstGeom>
        </p:spPr>
      </p:pic>
      <p:sp>
        <p:nvSpPr>
          <p:cNvPr id="2" name="TPQuestion" title="Question Text">
            <a:extLst>
              <a:ext uri="{FF2B5EF4-FFF2-40B4-BE49-F238E27FC236}">
                <a16:creationId xmlns:a16="http://schemas.microsoft.com/office/drawing/2014/main" id="{B53917C0-ABCE-489E-A3DC-1371EFE6FEA7}"/>
              </a:ext>
            </a:extLst>
          </p:cNvPr>
          <p:cNvSpPr>
            <a:spLocks noGrp="1"/>
          </p:cNvSpPr>
          <p:nvPr>
            <p:ph type="title"/>
          </p:nvPr>
        </p:nvSpPr>
        <p:spPr>
          <a:xfrm>
            <a:off x="190500" y="1066800"/>
            <a:ext cx="8763000" cy="589378"/>
          </a:xfrm>
        </p:spPr>
        <p:txBody>
          <a:bodyPr/>
          <a:lstStyle/>
          <a:p>
            <a:pPr algn="l"/>
            <a:r>
              <a:rPr lang="en-US" dirty="0">
                <a:solidFill>
                  <a:schemeClr val="accent4"/>
                </a:solidFill>
                <a:latin typeface="Arial" panose="020B0604020202020204" pitchFamily="34" charset="0"/>
                <a:cs typeface="Arial" panose="020B0604020202020204" pitchFamily="34" charset="0"/>
              </a:rPr>
              <a:t>What type of solid is silicon carbide, </a:t>
            </a:r>
            <a:r>
              <a:rPr lang="en-US" dirty="0" err="1">
                <a:solidFill>
                  <a:schemeClr val="accent4"/>
                </a:solidFill>
                <a:latin typeface="Arial" panose="020B0604020202020204" pitchFamily="34" charset="0"/>
                <a:cs typeface="Arial" panose="020B0604020202020204" pitchFamily="34" charset="0"/>
              </a:rPr>
              <a:t>SiC</a:t>
            </a:r>
            <a:r>
              <a:rPr lang="en-US" dirty="0">
                <a:solidFill>
                  <a:schemeClr val="accent4"/>
                </a:solidFill>
                <a:latin typeface="Arial" panose="020B0604020202020204" pitchFamily="34" charset="0"/>
                <a:cs typeface="Arial" panose="020B0604020202020204" pitchFamily="34" charset="0"/>
              </a:rPr>
              <a:t>?</a:t>
            </a:r>
          </a:p>
        </p:txBody>
      </p:sp>
      <p:sp>
        <p:nvSpPr>
          <p:cNvPr id="3" name="TPAnswers" title="Answer Text">
            <a:extLst>
              <a:ext uri="{FF2B5EF4-FFF2-40B4-BE49-F238E27FC236}">
                <a16:creationId xmlns:a16="http://schemas.microsoft.com/office/drawing/2014/main" id="{0B1B4879-1B7C-4957-B418-55D7C462BCB8}"/>
              </a:ext>
            </a:extLst>
          </p:cNvPr>
          <p:cNvSpPr>
            <a:spLocks noGrp="1"/>
          </p:cNvSpPr>
          <p:nvPr>
            <p:ph type="body" idx="1"/>
            <p:custDataLst>
              <p:tags r:id="rId3"/>
            </p:custDataLst>
          </p:nvPr>
        </p:nvSpPr>
        <p:spPr>
          <a:xfrm>
            <a:off x="762000" y="1724882"/>
            <a:ext cx="3943350" cy="2440781"/>
          </a:xfrm>
        </p:spPr>
        <p:txBody>
          <a:bodyPr/>
          <a:lstStyle/>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ionic	</a:t>
            </a:r>
            <a:endParaRPr lang="en-US" baseline="-25000" dirty="0">
              <a:solidFill>
                <a:schemeClr val="accent4"/>
              </a:solidFill>
              <a:latin typeface="Arial" panose="020B0604020202020204" pitchFamily="34" charset="0"/>
              <a:cs typeface="Arial" panose="020B0604020202020204" pitchFamily="34" charset="0"/>
            </a:endParaRP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metallic</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molecular</a:t>
            </a:r>
          </a:p>
          <a:p>
            <a:pPr marL="514350" indent="-514350">
              <a:buAutoNum type="alphaUcPeriod"/>
            </a:pPr>
            <a:r>
              <a:rPr lang="en-US" dirty="0">
                <a:solidFill>
                  <a:schemeClr val="accent4"/>
                </a:solidFill>
                <a:latin typeface="Arial" panose="020B0604020202020204" pitchFamily="34" charset="0"/>
                <a:cs typeface="Arial" panose="020B0604020202020204" pitchFamily="34" charset="0"/>
              </a:rPr>
              <a:t>network</a:t>
            </a:r>
          </a:p>
        </p:txBody>
      </p:sp>
      <p:sp>
        <p:nvSpPr>
          <p:cNvPr id="5" name="TPPolling" title="Polling Shape">
            <a:extLst>
              <a:ext uri="{FF2B5EF4-FFF2-40B4-BE49-F238E27FC236}">
                <a16:creationId xmlns:a16="http://schemas.microsoft.com/office/drawing/2014/main" id="{AB368E89-92EB-45A2-9673-7E7E43F40231}"/>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eaLnBrk="0" hangingPunct="0"/>
            <a:endParaRPr lang="en-US" sz="2400">
              <a:solidFill>
                <a:srgbClr val="084333"/>
              </a:solidFill>
              <a:latin typeface="Times"/>
            </a:endParaRPr>
          </a:p>
        </p:txBody>
      </p:sp>
      <p:sp>
        <p:nvSpPr>
          <p:cNvPr id="7" name="Title 1">
            <a:extLst>
              <a:ext uri="{FF2B5EF4-FFF2-40B4-BE49-F238E27FC236}">
                <a16:creationId xmlns:a16="http://schemas.microsoft.com/office/drawing/2014/main" id="{A1FD660E-C145-488B-A7E8-04C1C8A5E789}"/>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Solid-State Chemistry</a:t>
            </a:r>
          </a:p>
        </p:txBody>
      </p:sp>
      <p:cxnSp>
        <p:nvCxnSpPr>
          <p:cNvPr id="8" name="Straight Connector 7">
            <a:extLst>
              <a:ext uri="{FF2B5EF4-FFF2-40B4-BE49-F238E27FC236}">
                <a16:creationId xmlns:a16="http://schemas.microsoft.com/office/drawing/2014/main" id="{6575C5D3-B524-48DB-8A99-BD02D10E151A}"/>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Rectangle 9">
            <a:extLst>
              <a:ext uri="{FF2B5EF4-FFF2-40B4-BE49-F238E27FC236}">
                <a16:creationId xmlns:a16="http://schemas.microsoft.com/office/drawing/2014/main" id="{A60AEC36-FD67-4FC4-8622-E66EFB5376CA}"/>
              </a:ext>
            </a:extLst>
          </p:cNvPr>
          <p:cNvSpPr/>
          <p:nvPr/>
        </p:nvSpPr>
        <p:spPr bwMode="auto">
          <a:xfrm>
            <a:off x="762000" y="3429000"/>
            <a:ext cx="2362200" cy="66845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dirty="0">
              <a:solidFill>
                <a:srgbClr val="084333"/>
              </a:solidFill>
              <a:latin typeface="Times"/>
            </a:endParaRPr>
          </a:p>
        </p:txBody>
      </p:sp>
      <p:sp>
        <p:nvSpPr>
          <p:cNvPr id="11" name="TextBox 10">
            <a:extLst>
              <a:ext uri="{FF2B5EF4-FFF2-40B4-BE49-F238E27FC236}">
                <a16:creationId xmlns:a16="http://schemas.microsoft.com/office/drawing/2014/main" id="{1B2B50FA-49BF-4E7E-8162-4DF9DEE8C734}"/>
              </a:ext>
            </a:extLst>
          </p:cNvPr>
          <p:cNvSpPr txBox="1"/>
          <p:nvPr/>
        </p:nvSpPr>
        <p:spPr>
          <a:xfrm>
            <a:off x="4705350" y="1506529"/>
            <a:ext cx="4438650" cy="707886"/>
          </a:xfrm>
          <a:prstGeom prst="rect">
            <a:avLst/>
          </a:prstGeom>
          <a:noFill/>
        </p:spPr>
        <p:txBody>
          <a:bodyPr wrap="square" rtlCol="0">
            <a:spAutoFit/>
          </a:bodyPr>
          <a:lstStyle/>
          <a:p>
            <a:r>
              <a:rPr lang="en-US" sz="2000" i="1" dirty="0">
                <a:solidFill>
                  <a:srgbClr val="3366FF"/>
                </a:solidFill>
              </a:rPr>
              <a:t>Both Si and C are non-metals…likely connected via covalent bonds</a:t>
            </a:r>
          </a:p>
        </p:txBody>
      </p:sp>
    </p:spTree>
    <p:custDataLst>
      <p:tags r:id="rId1"/>
    </p:custDataLst>
    <p:extLst>
      <p:ext uri="{BB962C8B-B14F-4D97-AF65-F5344CB8AC3E}">
        <p14:creationId xmlns:p14="http://schemas.microsoft.com/office/powerpoint/2010/main" val="4005823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ChangeArrowheads="1"/>
          </p:cNvSpPr>
          <p:nvPr/>
        </p:nvSpPr>
        <p:spPr bwMode="auto">
          <a:xfrm>
            <a:off x="1752600" y="1600200"/>
            <a:ext cx="381000" cy="1295400"/>
          </a:xfrm>
          <a:prstGeom prst="rect">
            <a:avLst/>
          </a:prstGeom>
          <a:solidFill>
            <a:schemeClr val="bg1"/>
          </a:solidFill>
          <a:ln w="9525">
            <a:noFill/>
            <a:miter lim="800000"/>
            <a:headEnd/>
            <a:tailEnd/>
          </a:ln>
        </p:spPr>
        <p:txBody>
          <a:bodyPr/>
          <a:lstStyle/>
          <a:p>
            <a:pPr eaLnBrk="0" hangingPunct="0"/>
            <a:endParaRPr lang="en-US"/>
          </a:p>
        </p:txBody>
      </p:sp>
      <p:pic>
        <p:nvPicPr>
          <p:cNvPr id="53254" name="Picture 2"/>
          <p:cNvPicPr>
            <a:picLocks noChangeAspect="1"/>
          </p:cNvPicPr>
          <p:nvPr/>
        </p:nvPicPr>
        <p:blipFill>
          <a:blip r:embed="rId3"/>
          <a:srcRect/>
          <a:stretch>
            <a:fillRect/>
          </a:stretch>
        </p:blipFill>
        <p:spPr bwMode="auto">
          <a:xfrm>
            <a:off x="77788" y="1371600"/>
            <a:ext cx="9004300" cy="5167313"/>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Crystal Structures of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2088868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4"/>
          <p:cNvGrpSpPr>
            <a:grpSpLocks/>
          </p:cNvGrpSpPr>
          <p:nvPr/>
        </p:nvGrpSpPr>
        <p:grpSpPr bwMode="auto">
          <a:xfrm>
            <a:off x="0" y="1173163"/>
            <a:ext cx="9144000" cy="5334000"/>
            <a:chOff x="0" y="1173698"/>
            <a:chExt cx="9144001" cy="5333184"/>
          </a:xfrm>
        </p:grpSpPr>
        <p:sp>
          <p:nvSpPr>
            <p:cNvPr id="23554" name="TextBox 2"/>
            <p:cNvSpPr txBox="1">
              <a:spLocks noChangeArrowheads="1"/>
            </p:cNvSpPr>
            <p:nvPr/>
          </p:nvSpPr>
          <p:spPr bwMode="auto">
            <a:xfrm>
              <a:off x="2307400" y="5983087"/>
              <a:ext cx="5084000" cy="523795"/>
            </a:xfrm>
            <a:prstGeom prst="rect">
              <a:avLst/>
            </a:prstGeom>
            <a:noFill/>
            <a:ln>
              <a:noFill/>
            </a:ln>
          </p:spPr>
          <p:txBody>
            <a:bodyPr wrap="square">
              <a:spAutoFit/>
            </a:bodyPr>
            <a:lstStyle>
              <a:lvl1pPr eaLnBrk="0" hangingPunct="0">
                <a:defRPr sz="2400">
                  <a:solidFill>
                    <a:schemeClr val="tx1"/>
                  </a:solidFill>
                  <a:latin typeface="Helvetica" charset="0"/>
                  <a:ea typeface="ＭＳ Ｐゴシック" charset="0"/>
                  <a:cs typeface="Arial" charset="0"/>
                </a:defRPr>
              </a:lvl1pPr>
              <a:lvl2pPr marL="742950" indent="-285750" eaLnBrk="0" hangingPunct="0">
                <a:defRPr sz="2400">
                  <a:solidFill>
                    <a:schemeClr val="tx1"/>
                  </a:solidFill>
                  <a:latin typeface="Helvetica" charset="0"/>
                  <a:ea typeface="Arial" charset="0"/>
                  <a:cs typeface="Arial" charset="0"/>
                </a:defRPr>
              </a:lvl2pPr>
              <a:lvl3pPr marL="1143000" indent="-228600" eaLnBrk="0" hangingPunct="0">
                <a:defRPr sz="2400">
                  <a:solidFill>
                    <a:schemeClr val="tx1"/>
                  </a:solidFill>
                  <a:latin typeface="Helvetica" charset="0"/>
                  <a:ea typeface="Arial" charset="0"/>
                  <a:cs typeface="Arial" charset="0"/>
                </a:defRPr>
              </a:lvl3pPr>
              <a:lvl4pPr marL="1600200" indent="-228600" eaLnBrk="0" hangingPunct="0">
                <a:defRPr sz="2400">
                  <a:solidFill>
                    <a:schemeClr val="tx1"/>
                  </a:solidFill>
                  <a:latin typeface="Helvetica" charset="0"/>
                  <a:ea typeface="Arial" charset="0"/>
                  <a:cs typeface="Arial" charset="0"/>
                </a:defRPr>
              </a:lvl4pPr>
              <a:lvl5pPr marL="2057400" indent="-228600" eaLnBrk="0" hangingPunct="0">
                <a:defRPr sz="2400">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sz="2400">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sz="2400">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sz="2400">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sz="2400">
                  <a:solidFill>
                    <a:schemeClr val="tx1"/>
                  </a:solidFill>
                  <a:latin typeface="Helvetica" charset="0"/>
                  <a:ea typeface="Arial" charset="0"/>
                  <a:cs typeface="Arial" charset="0"/>
                </a:defRPr>
              </a:lvl9pPr>
            </a:lstStyle>
            <a:p>
              <a:pPr eaLnBrk="1" hangingPunct="1">
                <a:defRPr/>
              </a:pPr>
              <a:r>
                <a:rPr lang="en-US" sz="2800" i="1" dirty="0" err="1">
                  <a:solidFill>
                    <a:srgbClr val="FF0000"/>
                  </a:solidFill>
                  <a:latin typeface="Arial" panose="020B0604020202020204" pitchFamily="34" charset="0"/>
                  <a:cs typeface="Arial" panose="020B0604020202020204" pitchFamily="34" charset="0"/>
                </a:rPr>
                <a:t>hcp</a:t>
              </a:r>
              <a:r>
                <a:rPr lang="en-US" sz="2800" i="1" dirty="0">
                  <a:solidFill>
                    <a:srgbClr val="FF0000"/>
                  </a:solidFill>
                  <a:latin typeface="Arial" panose="020B0604020202020204" pitchFamily="34" charset="0"/>
                  <a:cs typeface="Arial" panose="020B0604020202020204" pitchFamily="34" charset="0"/>
                </a:rPr>
                <a:t> and </a:t>
              </a:r>
              <a:r>
                <a:rPr lang="en-US" sz="2800" i="1" dirty="0" err="1">
                  <a:solidFill>
                    <a:srgbClr val="FF0000"/>
                  </a:solidFill>
                  <a:latin typeface="Arial" panose="020B0604020202020204" pitchFamily="34" charset="0"/>
                  <a:cs typeface="Arial" panose="020B0604020202020204" pitchFamily="34" charset="0"/>
                </a:rPr>
                <a:t>ccp</a:t>
              </a:r>
              <a:r>
                <a:rPr lang="en-US" sz="2800" i="1" dirty="0">
                  <a:solidFill>
                    <a:srgbClr val="FF0000"/>
                  </a:solidFill>
                  <a:latin typeface="Arial" panose="020B0604020202020204" pitchFamily="34" charset="0"/>
                  <a:cs typeface="Arial" panose="020B0604020202020204" pitchFamily="34" charset="0"/>
                </a:rPr>
                <a:t>:  most efficient!</a:t>
              </a:r>
            </a:p>
          </p:txBody>
        </p:sp>
        <p:grpSp>
          <p:nvGrpSpPr>
            <p:cNvPr id="55304" name="Group 3"/>
            <p:cNvGrpSpPr>
              <a:grpSpLocks/>
            </p:cNvGrpSpPr>
            <p:nvPr/>
          </p:nvGrpSpPr>
          <p:grpSpPr bwMode="auto">
            <a:xfrm>
              <a:off x="0" y="1173698"/>
              <a:ext cx="9144001" cy="4885509"/>
              <a:chOff x="0" y="1173698"/>
              <a:chExt cx="9144001" cy="4885509"/>
            </a:xfrm>
          </p:grpSpPr>
          <p:pic>
            <p:nvPicPr>
              <p:cNvPr id="55305" name="Picture 2"/>
              <p:cNvPicPr>
                <a:picLocks noChangeAspect="1"/>
              </p:cNvPicPr>
              <p:nvPr/>
            </p:nvPicPr>
            <p:blipFill>
              <a:blip r:embed="rId2"/>
              <a:srcRect/>
              <a:stretch>
                <a:fillRect/>
              </a:stretch>
            </p:blipFill>
            <p:spPr bwMode="auto">
              <a:xfrm>
                <a:off x="0" y="1173698"/>
                <a:ext cx="9144001" cy="4885509"/>
              </a:xfrm>
              <a:prstGeom prst="rect">
                <a:avLst/>
              </a:prstGeom>
              <a:noFill/>
              <a:ln w="9525">
                <a:noFill/>
                <a:miter lim="800000"/>
                <a:headEnd/>
                <a:tailEnd/>
              </a:ln>
            </p:spPr>
          </p:pic>
          <p:sp>
            <p:nvSpPr>
              <p:cNvPr id="55306" name="Oval 3"/>
              <p:cNvSpPr>
                <a:spLocks noChangeArrowheads="1"/>
              </p:cNvSpPr>
              <p:nvPr/>
            </p:nvSpPr>
            <p:spPr bwMode="auto">
              <a:xfrm>
                <a:off x="8077200" y="3124435"/>
                <a:ext cx="685800" cy="533319"/>
              </a:xfrm>
              <a:prstGeom prst="ellipse">
                <a:avLst/>
              </a:prstGeom>
              <a:noFill/>
              <a:ln w="31750">
                <a:solidFill>
                  <a:srgbClr val="FF0F07"/>
                </a:solidFill>
                <a:round/>
                <a:headEnd/>
                <a:tailEnd/>
              </a:ln>
            </p:spPr>
            <p:txBody>
              <a:bodyPr/>
              <a:lstStyle/>
              <a:p>
                <a:pPr eaLnBrk="0" hangingPunct="0"/>
                <a:endParaRPr lang="en-US"/>
              </a:p>
            </p:txBody>
          </p:sp>
        </p:grpSp>
      </p:grpSp>
      <p:cxnSp>
        <p:nvCxnSpPr>
          <p:cNvPr id="55298" name="Straight Arrow Connector 5"/>
          <p:cNvCxnSpPr>
            <a:cxnSpLocks noChangeShapeType="1"/>
            <a:stCxn id="23554" idx="0"/>
            <a:endCxn id="55306" idx="2"/>
          </p:cNvCxnSpPr>
          <p:nvPr/>
        </p:nvCxnSpPr>
        <p:spPr bwMode="auto">
          <a:xfrm flipV="1">
            <a:off x="4849400" y="3390900"/>
            <a:ext cx="3227799" cy="2592388"/>
          </a:xfrm>
          <a:prstGeom prst="straightConnector1">
            <a:avLst/>
          </a:prstGeom>
          <a:noFill/>
          <a:ln w="31750">
            <a:solidFill>
              <a:srgbClr val="FF0F07"/>
            </a:solidFill>
            <a:round/>
            <a:headEnd/>
            <a:tailEnd type="arrow" w="med" len="med"/>
          </a:ln>
        </p:spPr>
      </p:cxnSp>
      <p:sp>
        <p:nvSpPr>
          <p:cNvPr id="11"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Summary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3" name="Straight Connector 12"/>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95504713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130060"/>
            <a:ext cx="8991600" cy="4996103"/>
          </a:xfrm>
        </p:spPr>
        <p:txBody>
          <a:bodyPr>
            <a:noAutofit/>
          </a:bodyPr>
          <a:lstStyle/>
          <a:p>
            <a:r>
              <a:rPr lang="en-US" sz="2800" b="1" dirty="0">
                <a:solidFill>
                  <a:schemeClr val="accent4"/>
                </a:solidFill>
                <a:latin typeface="Arial" panose="020B0604020202020204" pitchFamily="34" charset="0"/>
                <a:cs typeface="Arial" panose="020B0604020202020204" pitchFamily="34" charset="0"/>
              </a:rPr>
              <a:t>Ores</a:t>
            </a:r>
            <a:r>
              <a:rPr lang="en-US" sz="2800" dirty="0">
                <a:solidFill>
                  <a:schemeClr val="accent4"/>
                </a:solidFill>
                <a:latin typeface="Arial" panose="020B0604020202020204" pitchFamily="34" charset="0"/>
                <a:cs typeface="Arial" panose="020B0604020202020204" pitchFamily="34" charset="0"/>
              </a:rPr>
              <a:t>: naturally occurring compounds or mixtures of compounds from which elements can be extracted</a:t>
            </a:r>
          </a:p>
          <a:p>
            <a:r>
              <a:rPr lang="en-US" sz="2800" b="1" dirty="0">
                <a:solidFill>
                  <a:schemeClr val="accent4"/>
                </a:solidFill>
                <a:latin typeface="Arial" panose="020B0604020202020204" pitchFamily="34" charset="0"/>
                <a:cs typeface="Arial" panose="020B0604020202020204" pitchFamily="34" charset="0"/>
              </a:rPr>
              <a:t>Ionic solids</a:t>
            </a:r>
            <a:r>
              <a:rPr lang="en-US" sz="2800" dirty="0">
                <a:solidFill>
                  <a:schemeClr val="accent4"/>
                </a:solidFill>
                <a:latin typeface="Arial" panose="020B0604020202020204" pitchFamily="34" charset="0"/>
                <a:cs typeface="Arial" panose="020B0604020202020204" pitchFamily="34" charset="0"/>
              </a:rPr>
              <a:t>: a solid consisting of monatomic or polyatomic ions held together by ionic bonds</a:t>
            </a:r>
          </a:p>
          <a:p>
            <a:r>
              <a:rPr lang="en-US" sz="2800" b="1" dirty="0">
                <a:solidFill>
                  <a:schemeClr val="accent4"/>
                </a:solidFill>
                <a:latin typeface="Arial" panose="020B0604020202020204" pitchFamily="34" charset="0"/>
                <a:cs typeface="Arial" panose="020B0604020202020204" pitchFamily="34" charset="0"/>
              </a:rPr>
              <a:t>Ceramic: </a:t>
            </a:r>
            <a:r>
              <a:rPr lang="en-US" sz="2800" dirty="0">
                <a:solidFill>
                  <a:schemeClr val="accent4"/>
                </a:solidFill>
                <a:latin typeface="Arial" panose="020B0604020202020204" pitchFamily="34" charset="0"/>
                <a:cs typeface="Arial" panose="020B0604020202020204" pitchFamily="34" charset="0"/>
              </a:rPr>
              <a:t>a solid inorganic compound or mixture that has been transformed into a harder, more heat-resistant material by heating</a:t>
            </a:r>
          </a:p>
          <a:p>
            <a:r>
              <a:rPr lang="en-US" sz="2800" b="1" dirty="0">
                <a:solidFill>
                  <a:schemeClr val="accent4"/>
                </a:solidFill>
                <a:latin typeface="Arial" panose="020B0604020202020204" pitchFamily="34" charset="0"/>
                <a:cs typeface="Arial" panose="020B0604020202020204" pitchFamily="34" charset="0"/>
              </a:rPr>
              <a:t>Alloy</a:t>
            </a:r>
            <a:r>
              <a:rPr lang="en-US" sz="2800" dirty="0">
                <a:solidFill>
                  <a:schemeClr val="accent4"/>
                </a:solidFill>
                <a:latin typeface="Arial" panose="020B0604020202020204" pitchFamily="34" charset="0"/>
                <a:cs typeface="Arial" panose="020B0604020202020204" pitchFamily="34" charset="0"/>
              </a:rPr>
              <a:t>: a blend of a host metal and one of more other elements, which may or may not be metals, that are added to change the properties of the host metal</a:t>
            </a:r>
          </a:p>
          <a:p>
            <a:pPr lvl="1"/>
            <a:r>
              <a:rPr lang="en-US" sz="2400" dirty="0">
                <a:solidFill>
                  <a:schemeClr val="accent4"/>
                </a:solidFill>
                <a:latin typeface="Arial" panose="020B0604020202020204" pitchFamily="34" charset="0"/>
                <a:cs typeface="Arial" panose="020B0604020202020204" pitchFamily="34" charset="0"/>
              </a:rPr>
              <a:t>Generally makes the metals harder, stronger, more durable</a:t>
            </a:r>
          </a:p>
          <a:p>
            <a:pPr lvl="1"/>
            <a:r>
              <a:rPr lang="en-US" sz="2400" dirty="0">
                <a:solidFill>
                  <a:schemeClr val="accent4"/>
                </a:solidFill>
                <a:latin typeface="Arial" panose="020B0604020202020204" pitchFamily="34" charset="0"/>
                <a:cs typeface="Arial" panose="020B0604020202020204" pitchFamily="34" charset="0"/>
              </a:rPr>
              <a:t>Examples: bronze, brass, etc.</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Structure of Functional Materials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1848660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42900" y="2743200"/>
            <a:ext cx="8458200" cy="2971800"/>
          </a:xfrm>
        </p:spPr>
        <p:txBody>
          <a:bodyPr/>
          <a:lstStyle/>
          <a:p>
            <a:pPr marL="0" indent="0">
              <a:lnSpc>
                <a:spcPct val="90000"/>
              </a:lnSpc>
              <a:buNone/>
              <a:defRPr/>
            </a:pPr>
            <a:r>
              <a:rPr lang="en-US" dirty="0">
                <a:solidFill>
                  <a:schemeClr val="accent4"/>
                </a:solidFill>
                <a:latin typeface="Arial" panose="020B0604020202020204" pitchFamily="34" charset="0"/>
                <a:cs typeface="Arial" panose="020B0604020202020204" pitchFamily="34" charset="0"/>
              </a:rPr>
              <a:t>What are molecular orbitals? </a:t>
            </a:r>
          </a:p>
          <a:p>
            <a:pPr marL="0" indent="0">
              <a:lnSpc>
                <a:spcPct val="90000"/>
              </a:lnSpc>
              <a:buNone/>
              <a:defRPr/>
            </a:pPr>
            <a:endParaRPr lang="en-US" sz="12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r>
              <a:rPr lang="en-US" dirty="0">
                <a:solidFill>
                  <a:schemeClr val="accent4"/>
                </a:solidFill>
                <a:latin typeface="Arial" panose="020B0604020202020204" pitchFamily="34" charset="0"/>
                <a:cs typeface="Arial" panose="020B0604020202020204" pitchFamily="34" charset="0"/>
              </a:rPr>
              <a:t>How do they compare with atomic orbitals? </a:t>
            </a:r>
          </a:p>
          <a:p>
            <a:pPr marL="0" indent="0">
              <a:lnSpc>
                <a:spcPct val="90000"/>
              </a:lnSpc>
              <a:buNone/>
              <a:defRPr/>
            </a:pPr>
            <a:endParaRPr lang="en-US" sz="1200" dirty="0">
              <a:solidFill>
                <a:schemeClr val="accent4"/>
              </a:solidFill>
              <a:latin typeface="Arial" panose="020B0604020202020204" pitchFamily="34" charset="0"/>
              <a:cs typeface="Arial" panose="020B0604020202020204" pitchFamily="34" charset="0"/>
            </a:endParaRPr>
          </a:p>
          <a:p>
            <a:pPr marL="0" indent="0">
              <a:lnSpc>
                <a:spcPct val="90000"/>
              </a:lnSpc>
              <a:buNone/>
              <a:defRPr/>
            </a:pPr>
            <a:r>
              <a:rPr lang="en-US" dirty="0">
                <a:solidFill>
                  <a:schemeClr val="accent4"/>
                </a:solidFill>
                <a:latin typeface="Arial" panose="020B0604020202020204" pitchFamily="34" charset="0"/>
                <a:cs typeface="Arial" panose="020B0604020202020204" pitchFamily="34" charset="0"/>
              </a:rPr>
              <a:t>What do you know about the energetics of molecular orbitals, especially as compared to atomic orbitals?</a:t>
            </a:r>
          </a:p>
        </p:txBody>
      </p:sp>
      <p:sp>
        <p:nvSpPr>
          <p:cNvPr id="5" name="Slide Number Placeholder 7"/>
          <p:cNvSpPr>
            <a:spLocks noGrp="1"/>
          </p:cNvSpPr>
          <p:nvPr>
            <p:ph type="sldNum" sz="quarter" idx="10"/>
          </p:nvPr>
        </p:nvSpPr>
        <p:spPr>
          <a:xfrm>
            <a:off x="8596313" y="6618288"/>
            <a:ext cx="341312" cy="206375"/>
          </a:xfrm>
        </p:spPr>
        <p:txBody>
          <a:bodyPr/>
          <a:lstStyle>
            <a:lvl1pPr eaLnBrk="0" hangingPunct="0">
              <a:defRPr sz="2400">
                <a:solidFill>
                  <a:schemeClr val="tx1"/>
                </a:solidFill>
                <a:latin typeface="Helvetica" charset="0"/>
                <a:ea typeface="ＭＳ Ｐゴシック" charset="0"/>
                <a:cs typeface="Arial" charset="0"/>
              </a:defRPr>
            </a:lvl1pPr>
            <a:lvl2pPr marL="742950" indent="-285750" eaLnBrk="0" hangingPunct="0">
              <a:defRPr sz="2400">
                <a:solidFill>
                  <a:schemeClr val="tx1"/>
                </a:solidFill>
                <a:latin typeface="Helvetica" charset="0"/>
                <a:ea typeface="Arial" charset="0"/>
                <a:cs typeface="Arial" charset="0"/>
              </a:defRPr>
            </a:lvl2pPr>
            <a:lvl3pPr marL="1143000" indent="-228600" eaLnBrk="0" hangingPunct="0">
              <a:defRPr sz="2400">
                <a:solidFill>
                  <a:schemeClr val="tx1"/>
                </a:solidFill>
                <a:latin typeface="Helvetica" charset="0"/>
                <a:ea typeface="Arial" charset="0"/>
                <a:cs typeface="Arial" charset="0"/>
              </a:defRPr>
            </a:lvl3pPr>
            <a:lvl4pPr marL="1600200" indent="-228600" eaLnBrk="0" hangingPunct="0">
              <a:defRPr sz="2400">
                <a:solidFill>
                  <a:schemeClr val="tx1"/>
                </a:solidFill>
                <a:latin typeface="Helvetica" charset="0"/>
                <a:ea typeface="Arial" charset="0"/>
                <a:cs typeface="Arial" charset="0"/>
              </a:defRPr>
            </a:lvl4pPr>
            <a:lvl5pPr marL="2057400" indent="-228600" eaLnBrk="0" hangingPunct="0">
              <a:defRPr sz="2400">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sz="2400">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sz="2400">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sz="2400">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sz="2400">
                <a:solidFill>
                  <a:schemeClr val="tx1"/>
                </a:solidFill>
                <a:latin typeface="Helvetica" charset="0"/>
                <a:ea typeface="Arial" charset="0"/>
                <a:cs typeface="Arial" charset="0"/>
              </a:defRPr>
            </a:lvl9pPr>
          </a:lstStyle>
          <a:p>
            <a:pPr algn="ctr" eaLnBrk="1" hangingPunct="1">
              <a:defRPr/>
            </a:pPr>
            <a:fld id="{7B05175C-CB6C-42FE-BE48-B50EBF667BDB}" type="slidenum">
              <a:rPr lang="en-US" sz="1100" smtClean="0">
                <a:solidFill>
                  <a:srgbClr val="F7D300"/>
                </a:solidFill>
                <a:latin typeface="+mn-lt"/>
              </a:rPr>
              <a:pPr algn="ctr" eaLnBrk="1" hangingPunct="1">
                <a:defRPr/>
              </a:pPr>
              <a:t>3</a:t>
            </a:fld>
            <a:endParaRPr lang="en-US" sz="1100" dirty="0">
              <a:solidFill>
                <a:srgbClr val="F7D300"/>
              </a:solidFill>
              <a:latin typeface="+mn-lt"/>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Georgia"/>
              </a:rPr>
              <a:t>Discussion: Molecular Orbital Theory</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3"/>
          <p:cNvSpPr txBox="1">
            <a:spLocks noChangeArrowheads="1"/>
          </p:cNvSpPr>
          <p:nvPr/>
        </p:nvSpPr>
        <p:spPr>
          <a:xfrm>
            <a:off x="76200" y="1496219"/>
            <a:ext cx="8991600" cy="947737"/>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FontTx/>
              <a:buNone/>
              <a:defRPr/>
            </a:pPr>
            <a:r>
              <a:rPr lang="en-US" b="1" i="1" kern="0" dirty="0">
                <a:solidFill>
                  <a:schemeClr val="accent4"/>
                </a:solidFill>
                <a:latin typeface="Arial" panose="020B0604020202020204" pitchFamily="34" charset="0"/>
                <a:cs typeface="Arial" panose="020B0604020202020204" pitchFamily="34" charset="0"/>
              </a:rPr>
              <a:t>Think about your responses to the following questions:</a:t>
            </a:r>
          </a:p>
        </p:txBody>
      </p:sp>
    </p:spTree>
    <p:extLst>
      <p:ext uri="{BB962C8B-B14F-4D97-AF65-F5344CB8AC3E}">
        <p14:creationId xmlns:p14="http://schemas.microsoft.com/office/powerpoint/2010/main" val="243894840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Content Placeholder 2">
            <a:extLst>
              <a:ext uri="{FF2B5EF4-FFF2-40B4-BE49-F238E27FC236}">
                <a16:creationId xmlns:a16="http://schemas.microsoft.com/office/drawing/2014/main" id="{7733864B-28FB-4F47-96BC-DB337B773EF0}"/>
              </a:ext>
            </a:extLst>
          </p:cNvPr>
          <p:cNvSpPr>
            <a:spLocks noGrp="1"/>
          </p:cNvSpPr>
          <p:nvPr>
            <p:ph idx="1"/>
          </p:nvPr>
        </p:nvSpPr>
        <p:spPr>
          <a:xfrm>
            <a:off x="76200" y="1066800"/>
            <a:ext cx="8991600" cy="5059363"/>
          </a:xfrm>
        </p:spPr>
        <p:txBody>
          <a:bodyPr/>
          <a:lstStyle/>
          <a:p>
            <a:pPr eaLnBrk="1" hangingPunct="1"/>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 successful bonding model for metals must consider:</a:t>
            </a:r>
          </a:p>
          <a:p>
            <a:pPr lvl="1" eaLnBrk="1" hangingPunct="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Malleability</a:t>
            </a:r>
          </a:p>
          <a:p>
            <a:pPr lvl="1" eaLnBrk="1" hangingPunct="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Ductility</a:t>
            </a:r>
          </a:p>
          <a:p>
            <a:pPr lvl="1" eaLnBrk="1" hangingPunct="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Efficient uniform conduction of heat and electricity </a:t>
            </a:r>
          </a:p>
          <a:p>
            <a:pPr eaLnBrk="1" hangingPunct="1"/>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Bonding models for metals include: </a:t>
            </a:r>
          </a:p>
          <a:p>
            <a:pPr lvl="1" eaLnBrk="1" hangingPunct="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Electron sea model</a:t>
            </a:r>
          </a:p>
          <a:p>
            <a:pPr lvl="1" eaLnBrk="1" hangingPunct="1"/>
            <a:r>
              <a:rPr lang="en-US" altLang="en-US" sz="26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Band model (MO model)</a:t>
            </a:r>
          </a:p>
        </p:txBody>
      </p:sp>
      <p:sp>
        <p:nvSpPr>
          <p:cNvPr id="4"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Bonding Models for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7" name="Picture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86539" y="940698"/>
            <a:ext cx="7970921" cy="5917302"/>
          </a:xfrm>
          <a:prstGeom prst="rect">
            <a:avLst/>
          </a:prstGeom>
          <a:noFill/>
          <a:ln w="9525">
            <a:noFill/>
            <a:miter lim="800000"/>
            <a:headEnd/>
            <a:tailEnd/>
          </a:ln>
        </p:spPr>
      </p:pic>
      <p:sp>
        <p:nvSpPr>
          <p:cNvPr id="8"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chemeClr val="tx1"/>
                </a:solidFill>
                <a:cs typeface="Arial" panose="020B0604020202020204" pitchFamily="34" charset="0"/>
              </a:rPr>
              <a:t>Metals: Conductors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67620068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a:extLst>
              <a:ext uri="{FF2B5EF4-FFF2-40B4-BE49-F238E27FC236}">
                <a16:creationId xmlns:a16="http://schemas.microsoft.com/office/drawing/2014/main" id="{FDAD92BA-A205-4004-AB63-F078C650067C}"/>
              </a:ext>
            </a:extLst>
          </p:cNvPr>
          <p:cNvSpPr>
            <a:spLocks noGrp="1"/>
          </p:cNvSpPr>
          <p:nvPr>
            <p:ph idx="1"/>
          </p:nvPr>
        </p:nvSpPr>
        <p:spPr>
          <a:xfrm>
            <a:off x="76200" y="1143001"/>
            <a:ext cx="8991600" cy="2743200"/>
          </a:xfrm>
        </p:spPr>
        <p:txBody>
          <a:bodyPr/>
          <a:lstStyle/>
          <a:p>
            <a:r>
              <a:rPr lang="en-US" altLang="en-US" sz="28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Electron sea model </a:t>
            </a:r>
          </a:p>
          <a:p>
            <a:pPr lvl="1"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 regular array of metal cations are considered to be in a sea of mobile valence electrons</a:t>
            </a:r>
          </a:p>
          <a:p>
            <a:pPr lvl="1"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Mobile electrons conduct heat and electricity </a:t>
            </a:r>
          </a:p>
          <a:p>
            <a:pPr lvl="1"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Ions can freely move around when the metal is hammered or drawn into a wire </a:t>
            </a:r>
          </a:p>
          <a:p>
            <a:endPar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Bonding Models for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5">
            <a:extLst>
              <a:ext uri="{FF2B5EF4-FFF2-40B4-BE49-F238E27FC236}">
                <a16:creationId xmlns:a16="http://schemas.microsoft.com/office/drawing/2014/main" id="{DF3F9BFD-7DDB-4383-8FB1-5CF0CB2E9BC0}"/>
              </a:ext>
            </a:extLst>
          </p:cNvPr>
          <p:cNvPicPr>
            <a:picLocks noChangeAspect="1"/>
          </p:cNvPicPr>
          <p:nvPr/>
        </p:nvPicPr>
        <p:blipFill rotWithShape="1">
          <a:blip r:embed="rId3">
            <a:extLst>
              <a:ext uri="{28A0092B-C50C-407E-A947-70E740481C1C}">
                <a14:useLocalDpi xmlns:a14="http://schemas.microsoft.com/office/drawing/2010/main" val="0"/>
              </a:ext>
            </a:extLst>
          </a:blip>
          <a:srcRect b="11654"/>
          <a:stretch/>
        </p:blipFill>
        <p:spPr>
          <a:xfrm>
            <a:off x="869553" y="4038600"/>
            <a:ext cx="7404894" cy="260118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Content Placeholder 2">
            <a:extLst>
              <a:ext uri="{FF2B5EF4-FFF2-40B4-BE49-F238E27FC236}">
                <a16:creationId xmlns:a16="http://schemas.microsoft.com/office/drawing/2014/main" id="{B6D1C056-1136-4F1E-9D6E-EFC82F4C92A0}"/>
              </a:ext>
            </a:extLst>
          </p:cNvPr>
          <p:cNvSpPr>
            <a:spLocks noGrp="1"/>
          </p:cNvSpPr>
          <p:nvPr>
            <p:ph idx="1"/>
          </p:nvPr>
        </p:nvSpPr>
        <p:spPr>
          <a:xfrm>
            <a:off x="76200" y="1096151"/>
            <a:ext cx="8991600" cy="2667000"/>
          </a:xfrm>
        </p:spPr>
        <p:txBody>
          <a:bodyPr/>
          <a:lstStyle/>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Band theory, or the molecular orbital (MO) theory </a:t>
            </a:r>
          </a:p>
          <a:p>
            <a:pPr lvl="1"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Electrons are assumed to be traveling in molecular orbitals formed from the valence atomic orbitals of the metal atom</a:t>
            </a:r>
          </a:p>
          <a:p>
            <a:pPr lvl="1"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Interaction between metal atoms results in a virtual continuum of levels, called bands</a:t>
            </a:r>
          </a:p>
          <a:p>
            <a:endParaRPr lang="en-IN"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a:p>
            <a:endPar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Bonding Models for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3"/>
          <p:cNvSpPr txBox="1">
            <a:spLocks noChangeArrowheads="1"/>
          </p:cNvSpPr>
          <p:nvPr/>
        </p:nvSpPr>
        <p:spPr>
          <a:xfrm>
            <a:off x="7182370" y="4489579"/>
            <a:ext cx="2030641" cy="1752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en-US" sz="1800" i="1" kern="0" dirty="0">
                <a:solidFill>
                  <a:srgbClr val="3366FF"/>
                </a:solidFill>
                <a:latin typeface="Arial" charset="0"/>
                <a:cs typeface="Arial" charset="0"/>
              </a:rPr>
              <a:t>Two 1s orbitals mix to yield two sigma MOs</a:t>
            </a:r>
          </a:p>
          <a:p>
            <a:pPr marL="0" indent="0" algn="ctr">
              <a:buFontTx/>
              <a:buNone/>
            </a:pPr>
            <a:r>
              <a:rPr lang="en-US" sz="1800" i="1" kern="0" dirty="0">
                <a:solidFill>
                  <a:srgbClr val="3366FF"/>
                </a:solidFill>
                <a:latin typeface="Arial" charset="0"/>
                <a:cs typeface="Arial" charset="0"/>
              </a:rPr>
              <a:t> (1 bonding,         1 antibonding). </a:t>
            </a:r>
          </a:p>
        </p:txBody>
      </p:sp>
      <p:pic>
        <p:nvPicPr>
          <p:cNvPr id="8" name="Picture 5"/>
          <p:cNvPicPr>
            <a:picLocks noChangeAspect="1" noChangeArrowheads="1"/>
          </p:cNvPicPr>
          <p:nvPr/>
        </p:nvPicPr>
        <p:blipFill rotWithShape="1">
          <a:blip r:embed="rId3"/>
          <a:srcRect b="9026"/>
          <a:stretch/>
        </p:blipFill>
        <p:spPr bwMode="auto">
          <a:xfrm>
            <a:off x="228600" y="3959424"/>
            <a:ext cx="7014525" cy="2741567"/>
          </a:xfrm>
          <a:prstGeom prst="rect">
            <a:avLst/>
          </a:prstGeom>
          <a:noFill/>
          <a:ln w="9525">
            <a:noFill/>
            <a:miter lim="800000"/>
            <a:headEnd/>
            <a:tailEnd/>
          </a:ln>
        </p:spPr>
      </p:pic>
      <p:sp>
        <p:nvSpPr>
          <p:cNvPr id="10" name="TextBox 9"/>
          <p:cNvSpPr txBox="1"/>
          <p:nvPr/>
        </p:nvSpPr>
        <p:spPr>
          <a:xfrm>
            <a:off x="5461679" y="6088291"/>
            <a:ext cx="1143000" cy="307777"/>
          </a:xfrm>
          <a:prstGeom prst="rect">
            <a:avLst/>
          </a:prstGeom>
          <a:noFill/>
        </p:spPr>
        <p:txBody>
          <a:bodyPr wrap="square" rtlCol="0">
            <a:spAutoFit/>
          </a:bodyPr>
          <a:lstStyle/>
          <a:p>
            <a:pPr algn="ctr"/>
            <a:r>
              <a:rPr lang="en-US" sz="1400" i="1" dirty="0">
                <a:solidFill>
                  <a:srgbClr val="3366FF"/>
                </a:solidFill>
              </a:rPr>
              <a:t>bonding</a:t>
            </a:r>
          </a:p>
        </p:txBody>
      </p:sp>
      <p:sp>
        <p:nvSpPr>
          <p:cNvPr id="11" name="TextBox 10"/>
          <p:cNvSpPr txBox="1"/>
          <p:nvPr/>
        </p:nvSpPr>
        <p:spPr>
          <a:xfrm>
            <a:off x="4876800" y="3847428"/>
            <a:ext cx="2312759" cy="307777"/>
          </a:xfrm>
          <a:prstGeom prst="rect">
            <a:avLst/>
          </a:prstGeom>
          <a:noFill/>
        </p:spPr>
        <p:txBody>
          <a:bodyPr wrap="square" rtlCol="0">
            <a:spAutoFit/>
          </a:bodyPr>
          <a:lstStyle/>
          <a:p>
            <a:pPr algn="ctr"/>
            <a:r>
              <a:rPr lang="en-US" sz="1400" i="1" dirty="0">
                <a:solidFill>
                  <a:srgbClr val="3366FF"/>
                </a:solidFill>
              </a:rPr>
              <a:t>anti-bonding</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FF201FCB-42B1-453C-B470-C50A25F671DD}"/>
              </a:ext>
            </a:extLst>
          </p:cNvPr>
          <p:cNvSpPr>
            <a:spLocks noGrp="1"/>
          </p:cNvSpPr>
          <p:nvPr>
            <p:ph type="title"/>
          </p:nvPr>
        </p:nvSpPr>
        <p:spPr>
          <a:xfrm>
            <a:off x="4894577" y="2514600"/>
            <a:ext cx="4223544" cy="1981200"/>
          </a:xfrm>
        </p:spPr>
        <p:txBody>
          <a:bodyPr/>
          <a:lstStyle/>
          <a:p>
            <a:r>
              <a:rPr lang="en-US" altLang="en-US"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Molecular Orbital Energy Levels Produced When Various Numbers of Atomic Orbitals Interact</a:t>
            </a:r>
          </a:p>
        </p:txBody>
      </p:sp>
      <p:pic>
        <p:nvPicPr>
          <p:cNvPr id="123907" name="Picture 1">
            <a:extLst>
              <a:ext uri="{FF2B5EF4-FFF2-40B4-BE49-F238E27FC236}">
                <a16:creationId xmlns:a16="http://schemas.microsoft.com/office/drawing/2014/main" id="{F2D6E116-1017-48DF-A776-69E522BF142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 y="1095555"/>
            <a:ext cx="4648200" cy="54267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Bonding Models for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72189" y="1143000"/>
            <a:ext cx="8991600" cy="5638800"/>
          </a:xfrm>
        </p:spPr>
        <p:txBody>
          <a:bodyPr/>
          <a:lstStyle/>
          <a:p>
            <a:pPr eaLnBrk="1" hangingPunct="1">
              <a:lnSpc>
                <a:spcPct val="90000"/>
              </a:lnSpc>
              <a:defRPr/>
            </a:pPr>
            <a:r>
              <a:rPr lang="en-US" sz="2800" b="1" dirty="0">
                <a:solidFill>
                  <a:schemeClr val="accent4"/>
                </a:solidFill>
                <a:latin typeface="Arial" panose="020B0604020202020204" pitchFamily="34" charset="0"/>
                <a:cs typeface="Arial" panose="020B0604020202020204" pitchFamily="34" charset="0"/>
              </a:rPr>
              <a:t>Band Theory</a:t>
            </a:r>
            <a:r>
              <a:rPr lang="en-US" sz="2800" dirty="0">
                <a:solidFill>
                  <a:schemeClr val="accent4"/>
                </a:solidFill>
                <a:latin typeface="Arial" panose="020B0604020202020204" pitchFamily="34" charset="0"/>
                <a:cs typeface="Arial" panose="020B0604020202020204" pitchFamily="34" charset="0"/>
              </a:rPr>
              <a:t>:</a:t>
            </a:r>
          </a:p>
          <a:p>
            <a:pPr lvl="1" eaLnBrk="1" hangingPunct="1">
              <a:lnSpc>
                <a:spcPct val="90000"/>
              </a:lnSpc>
              <a:defRPr/>
            </a:pPr>
            <a:r>
              <a:rPr lang="en-US" sz="2600" dirty="0">
                <a:solidFill>
                  <a:schemeClr val="accent4"/>
                </a:solidFill>
                <a:latin typeface="Arial" panose="020B0604020202020204" pitchFamily="34" charset="0"/>
                <a:cs typeface="Arial" panose="020B0604020202020204" pitchFamily="34" charset="0"/>
              </a:rPr>
              <a:t>An extension of molecular orbital theory that describes bonding in solids</a:t>
            </a:r>
          </a:p>
          <a:p>
            <a:pPr eaLnBrk="1" hangingPunct="1">
              <a:lnSpc>
                <a:spcPct val="90000"/>
              </a:lnSpc>
              <a:defRPr/>
            </a:pPr>
            <a:r>
              <a:rPr lang="en-US" sz="2800" b="1" dirty="0">
                <a:solidFill>
                  <a:schemeClr val="accent4"/>
                </a:solidFill>
                <a:latin typeface="Arial" panose="020B0604020202020204" pitchFamily="34" charset="0"/>
                <a:cs typeface="Arial" panose="020B0604020202020204" pitchFamily="34" charset="0"/>
              </a:rPr>
              <a:t>Valence Band:</a:t>
            </a:r>
          </a:p>
          <a:p>
            <a:pPr lvl="1" eaLnBrk="1" hangingPunct="1">
              <a:lnSpc>
                <a:spcPct val="90000"/>
              </a:lnSpc>
              <a:defRPr/>
            </a:pPr>
            <a:r>
              <a:rPr lang="en-US" sz="2600" dirty="0">
                <a:solidFill>
                  <a:schemeClr val="accent4"/>
                </a:solidFill>
                <a:latin typeface="Arial" panose="020B0604020202020204" pitchFamily="34" charset="0"/>
                <a:cs typeface="Arial" panose="020B0604020202020204" pitchFamily="34" charset="0"/>
              </a:rPr>
              <a:t>A band of orbitals filled or partially filled by valence electrons</a:t>
            </a:r>
          </a:p>
          <a:p>
            <a:pPr eaLnBrk="1" hangingPunct="1">
              <a:lnSpc>
                <a:spcPct val="90000"/>
              </a:lnSpc>
              <a:defRPr/>
            </a:pPr>
            <a:r>
              <a:rPr lang="en-US" sz="2800" b="1" dirty="0">
                <a:solidFill>
                  <a:schemeClr val="accent4"/>
                </a:solidFill>
                <a:latin typeface="Arial" panose="020B0604020202020204" pitchFamily="34" charset="0"/>
                <a:cs typeface="Arial" panose="020B0604020202020204" pitchFamily="34" charset="0"/>
              </a:rPr>
              <a:t>Conduction Band:</a:t>
            </a:r>
          </a:p>
          <a:p>
            <a:pPr lvl="1" eaLnBrk="1" hangingPunct="1">
              <a:lnSpc>
                <a:spcPct val="90000"/>
              </a:lnSpc>
              <a:defRPr/>
            </a:pPr>
            <a:r>
              <a:rPr lang="en-US" sz="2600" dirty="0">
                <a:solidFill>
                  <a:schemeClr val="accent4"/>
                </a:solidFill>
                <a:latin typeface="Arial" panose="020B0604020202020204" pitchFamily="34" charset="0"/>
                <a:cs typeface="Arial" panose="020B0604020202020204" pitchFamily="34" charset="0"/>
              </a:rPr>
              <a:t>In metals, an unoccupied band higher in energy than a valence band, in which electrons are free to migrate </a:t>
            </a:r>
          </a:p>
          <a:p>
            <a:r>
              <a:rPr lang="en-US" sz="2800" b="1" dirty="0">
                <a:solidFill>
                  <a:schemeClr val="accent4"/>
                </a:solidFill>
                <a:latin typeface="Arial" panose="020B0604020202020204" pitchFamily="34" charset="0"/>
                <a:cs typeface="Arial" panose="020B0604020202020204" pitchFamily="34" charset="0"/>
              </a:rPr>
              <a:t>Conductor:</a:t>
            </a:r>
          </a:p>
          <a:p>
            <a:pPr lvl="1"/>
            <a:r>
              <a:rPr lang="en-US" sz="2600" dirty="0">
                <a:solidFill>
                  <a:schemeClr val="accent4"/>
                </a:solidFill>
                <a:latin typeface="Arial" panose="020B0604020202020204" pitchFamily="34" charset="0"/>
                <a:cs typeface="Arial" panose="020B0604020202020204" pitchFamily="34" charset="0"/>
              </a:rPr>
              <a:t>A material with partially filled valence bands or filled valence bands that overlap with empty conduction bands, leading to highly mobile electrons</a:t>
            </a:r>
          </a:p>
          <a:p>
            <a:pPr lvl="1" eaLnBrk="1" hangingPunct="1">
              <a:lnSpc>
                <a:spcPct val="90000"/>
              </a:lnSpc>
              <a:defRPr/>
            </a:pPr>
            <a:endParaRPr lang="en-US" dirty="0">
              <a:solidFill>
                <a:schemeClr val="accent4"/>
              </a:solidFill>
              <a:latin typeface="Arial" panose="020B0604020202020204" pitchFamily="34" charset="0"/>
              <a:cs typeface="Arial" panose="020B0604020202020204" pitchFamily="34" charset="0"/>
            </a:endParaRPr>
          </a:p>
        </p:txBody>
      </p:sp>
      <p:sp>
        <p:nvSpPr>
          <p:cNvPr id="5" name="Slide Number Placeholder 7"/>
          <p:cNvSpPr>
            <a:spLocks noGrp="1"/>
          </p:cNvSpPr>
          <p:nvPr>
            <p:ph type="sldNum" sz="quarter" idx="10"/>
          </p:nvPr>
        </p:nvSpPr>
        <p:spPr>
          <a:xfrm>
            <a:off x="8596313" y="6618288"/>
            <a:ext cx="341312" cy="206375"/>
          </a:xfrm>
        </p:spPr>
        <p:txBody>
          <a:bodyPr/>
          <a:lstStyle>
            <a:lvl1pPr eaLnBrk="0" hangingPunct="0">
              <a:defRPr sz="2400">
                <a:solidFill>
                  <a:schemeClr val="tx1"/>
                </a:solidFill>
                <a:latin typeface="Helvetica" charset="0"/>
                <a:ea typeface="ＭＳ Ｐゴシック" charset="0"/>
                <a:cs typeface="Arial" charset="0"/>
              </a:defRPr>
            </a:lvl1pPr>
            <a:lvl2pPr marL="742950" indent="-285750" eaLnBrk="0" hangingPunct="0">
              <a:defRPr sz="2400">
                <a:solidFill>
                  <a:schemeClr val="tx1"/>
                </a:solidFill>
                <a:latin typeface="Helvetica" charset="0"/>
                <a:ea typeface="Arial" charset="0"/>
                <a:cs typeface="Arial" charset="0"/>
              </a:defRPr>
            </a:lvl2pPr>
            <a:lvl3pPr marL="1143000" indent="-228600" eaLnBrk="0" hangingPunct="0">
              <a:defRPr sz="2400">
                <a:solidFill>
                  <a:schemeClr val="tx1"/>
                </a:solidFill>
                <a:latin typeface="Helvetica" charset="0"/>
                <a:ea typeface="Arial" charset="0"/>
                <a:cs typeface="Arial" charset="0"/>
              </a:defRPr>
            </a:lvl3pPr>
            <a:lvl4pPr marL="1600200" indent="-228600" eaLnBrk="0" hangingPunct="0">
              <a:defRPr sz="2400">
                <a:solidFill>
                  <a:schemeClr val="tx1"/>
                </a:solidFill>
                <a:latin typeface="Helvetica" charset="0"/>
                <a:ea typeface="Arial" charset="0"/>
                <a:cs typeface="Arial" charset="0"/>
              </a:defRPr>
            </a:lvl4pPr>
            <a:lvl5pPr marL="2057400" indent="-228600" eaLnBrk="0" hangingPunct="0">
              <a:defRPr sz="2400">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sz="2400">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sz="2400">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sz="2400">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sz="2400">
                <a:solidFill>
                  <a:schemeClr val="tx1"/>
                </a:solidFill>
                <a:latin typeface="Helvetica" charset="0"/>
                <a:ea typeface="Arial" charset="0"/>
                <a:cs typeface="Arial" charset="0"/>
              </a:defRPr>
            </a:lvl9pPr>
          </a:lstStyle>
          <a:p>
            <a:pPr algn="ctr" eaLnBrk="1" hangingPunct="1">
              <a:defRPr/>
            </a:pPr>
            <a:fld id="{7B05175C-CB6C-42FE-BE48-B50EBF667BDB}" type="slidenum">
              <a:rPr lang="en-US" sz="1100" smtClean="0">
                <a:solidFill>
                  <a:srgbClr val="F7D300"/>
                </a:solidFill>
                <a:latin typeface="+mn-lt"/>
              </a:rPr>
              <a:pPr algn="ctr" eaLnBrk="1" hangingPunct="1">
                <a:defRPr/>
              </a:pPr>
              <a:t>35</a:t>
            </a:fld>
            <a:endParaRPr lang="en-US" sz="1100" dirty="0">
              <a:solidFill>
                <a:srgbClr val="F7D300"/>
              </a:solidFill>
              <a:latin typeface="+mn-lt"/>
            </a:endParaRPr>
          </a:p>
        </p:txBody>
      </p: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Bonding Models for 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596577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9" name="Picture 2" descr="FIG18"/>
          <p:cNvPicPr>
            <a:picLocks noChangeAspect="1" noChangeArrowheads="1"/>
          </p:cNvPicPr>
          <p:nvPr/>
        </p:nvPicPr>
        <p:blipFill>
          <a:blip r:embed="rId3"/>
          <a:srcRect/>
          <a:stretch>
            <a:fillRect/>
          </a:stretch>
        </p:blipFill>
        <p:spPr bwMode="auto">
          <a:xfrm>
            <a:off x="76200" y="1066800"/>
            <a:ext cx="7618412" cy="4800138"/>
          </a:xfrm>
          <a:prstGeom prst="rect">
            <a:avLst/>
          </a:prstGeom>
          <a:noFill/>
          <a:ln w="9525">
            <a:noFill/>
            <a:miter lim="800000"/>
            <a:headEnd/>
            <a:tailEnd/>
          </a:ln>
          <a:effectLst/>
        </p:spPr>
      </p:pic>
      <p:sp>
        <p:nvSpPr>
          <p:cNvPr id="5" name="TextBox 4"/>
          <p:cNvSpPr txBox="1"/>
          <p:nvPr/>
        </p:nvSpPr>
        <p:spPr>
          <a:xfrm>
            <a:off x="1066800" y="6019800"/>
            <a:ext cx="5410200" cy="707886"/>
          </a:xfrm>
          <a:prstGeom prst="rect">
            <a:avLst/>
          </a:prstGeom>
          <a:noFill/>
        </p:spPr>
        <p:txBody>
          <a:bodyPr wrap="square" rtlCol="0">
            <a:spAutoFit/>
          </a:bodyPr>
          <a:lstStyle/>
          <a:p>
            <a:r>
              <a:rPr lang="en-US" sz="2000" i="1" dirty="0">
                <a:solidFill>
                  <a:srgbClr val="3366FF"/>
                </a:solidFill>
              </a:rPr>
              <a:t>The more metal “bonds” formed the closer and closer the molecular orbitals get!</a:t>
            </a:r>
          </a:p>
        </p:txBody>
      </p:sp>
      <p:sp>
        <p:nvSpPr>
          <p:cNvPr id="6" name="TextBox 5"/>
          <p:cNvSpPr txBox="1"/>
          <p:nvPr/>
        </p:nvSpPr>
        <p:spPr>
          <a:xfrm>
            <a:off x="7315200" y="3048000"/>
            <a:ext cx="1828800" cy="1323439"/>
          </a:xfrm>
          <a:prstGeom prst="rect">
            <a:avLst/>
          </a:prstGeom>
          <a:noFill/>
        </p:spPr>
        <p:txBody>
          <a:bodyPr wrap="square" rtlCol="0">
            <a:spAutoFit/>
          </a:bodyPr>
          <a:lstStyle/>
          <a:p>
            <a:r>
              <a:rPr lang="en-US" sz="2000" i="1" dirty="0">
                <a:solidFill>
                  <a:srgbClr val="3366FF"/>
                </a:solidFill>
              </a:rPr>
              <a:t>Easily accessible higher energy levels</a:t>
            </a:r>
          </a:p>
        </p:txBody>
      </p:sp>
    </p:spTree>
    <p:extLst>
      <p:ext uri="{BB962C8B-B14F-4D97-AF65-F5344CB8AC3E}">
        <p14:creationId xmlns:p14="http://schemas.microsoft.com/office/powerpoint/2010/main" val="107486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6" name="Picture 2" descr="FIG1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00200" y="1090863"/>
            <a:ext cx="6859840" cy="5767137"/>
          </a:xfrm>
          <a:prstGeom prst="rect">
            <a:avLst/>
          </a:prstGeom>
          <a:noFill/>
          <a:ln w="9525">
            <a:noFill/>
            <a:miter lim="800000"/>
            <a:headEnd/>
            <a:tailEnd/>
          </a:ln>
          <a:effectLst/>
        </p:spPr>
      </p:pic>
      <p:sp>
        <p:nvSpPr>
          <p:cNvPr id="5" name="TextBox 4"/>
          <p:cNvSpPr txBox="1"/>
          <p:nvPr/>
        </p:nvSpPr>
        <p:spPr>
          <a:xfrm>
            <a:off x="76200" y="1143000"/>
            <a:ext cx="5410200" cy="400110"/>
          </a:xfrm>
          <a:prstGeom prst="rect">
            <a:avLst/>
          </a:prstGeom>
          <a:noFill/>
        </p:spPr>
        <p:txBody>
          <a:bodyPr wrap="square" rtlCol="0">
            <a:spAutoFit/>
          </a:bodyPr>
          <a:lstStyle/>
          <a:p>
            <a:r>
              <a:rPr lang="en-US" sz="2000" i="1" dirty="0">
                <a:solidFill>
                  <a:srgbClr val="3366FF"/>
                </a:solidFill>
              </a:rPr>
              <a:t>Different perspective…</a:t>
            </a:r>
          </a:p>
        </p:txBody>
      </p:sp>
      <p:sp>
        <p:nvSpPr>
          <p:cNvPr id="9" name="TextBox 8"/>
          <p:cNvSpPr txBox="1"/>
          <p:nvPr/>
        </p:nvSpPr>
        <p:spPr>
          <a:xfrm>
            <a:off x="152400" y="6477000"/>
            <a:ext cx="5105400" cy="400110"/>
          </a:xfrm>
          <a:prstGeom prst="rect">
            <a:avLst/>
          </a:prstGeom>
          <a:noFill/>
        </p:spPr>
        <p:txBody>
          <a:bodyPr wrap="square" rtlCol="0">
            <a:spAutoFit/>
          </a:bodyPr>
          <a:lstStyle/>
          <a:p>
            <a:r>
              <a:rPr lang="en-US" sz="2000" i="1" dirty="0">
                <a:solidFill>
                  <a:srgbClr val="3366FF"/>
                </a:solidFill>
              </a:rPr>
              <a:t>HOMO (Highest occupied molecular orbital)</a:t>
            </a:r>
          </a:p>
        </p:txBody>
      </p:sp>
      <p:sp>
        <p:nvSpPr>
          <p:cNvPr id="10" name="TextBox 9"/>
          <p:cNvSpPr txBox="1"/>
          <p:nvPr/>
        </p:nvSpPr>
        <p:spPr>
          <a:xfrm>
            <a:off x="533400" y="1447800"/>
            <a:ext cx="5638800" cy="400110"/>
          </a:xfrm>
          <a:prstGeom prst="rect">
            <a:avLst/>
          </a:prstGeom>
          <a:noFill/>
        </p:spPr>
        <p:txBody>
          <a:bodyPr wrap="square" rtlCol="0">
            <a:spAutoFit/>
          </a:bodyPr>
          <a:lstStyle/>
          <a:p>
            <a:r>
              <a:rPr lang="en-US" sz="2000" i="1" dirty="0">
                <a:solidFill>
                  <a:srgbClr val="3366FF"/>
                </a:solidFill>
              </a:rPr>
              <a:t>LUMO (Lowest unoccupied molecular orbital)</a:t>
            </a:r>
          </a:p>
        </p:txBody>
      </p:sp>
    </p:spTree>
    <p:extLst>
      <p:ext uri="{BB962C8B-B14F-4D97-AF65-F5344CB8AC3E}">
        <p14:creationId xmlns:p14="http://schemas.microsoft.com/office/powerpoint/2010/main" val="694093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7" name="Picture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86539" y="940698"/>
            <a:ext cx="7970921" cy="5917302"/>
          </a:xfrm>
          <a:prstGeom prst="rect">
            <a:avLst/>
          </a:prstGeom>
          <a:noFill/>
          <a:ln w="9525">
            <a:noFill/>
            <a:miter lim="800000"/>
            <a:headEnd/>
            <a:tailEnd/>
          </a:ln>
        </p:spPr>
      </p:pic>
      <p:sp>
        <p:nvSpPr>
          <p:cNvPr id="8"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chemeClr val="tx1"/>
                </a:solidFill>
                <a:cs typeface="Arial" panose="020B0604020202020204" pitchFamily="34" charset="0"/>
              </a:rPr>
              <a:t>Metalloids: Semiconductors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6002971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76200" y="1066800"/>
            <a:ext cx="8991600" cy="5791200"/>
          </a:xfrm>
        </p:spPr>
        <p:txBody>
          <a:bodyPr/>
          <a:lstStyle/>
          <a:p>
            <a:pPr eaLnBrk="1" hangingPunct="1">
              <a:spcBef>
                <a:spcPts val="600"/>
              </a:spcBef>
              <a:defRPr/>
            </a:pPr>
            <a:r>
              <a:rPr lang="en-US" sz="2800" b="1" dirty="0">
                <a:solidFill>
                  <a:schemeClr val="accent4"/>
                </a:solidFill>
                <a:latin typeface="Arial" panose="020B0604020202020204" pitchFamily="34" charset="0"/>
                <a:cs typeface="Arial" panose="020B0604020202020204" pitchFamily="34" charset="0"/>
              </a:rPr>
              <a:t>Band Gap (</a:t>
            </a:r>
            <a:r>
              <a:rPr lang="en-US" sz="2800" b="1" i="1" dirty="0" err="1">
                <a:solidFill>
                  <a:schemeClr val="accent4"/>
                </a:solidFill>
                <a:latin typeface="Arial" panose="020B0604020202020204" pitchFamily="34" charset="0"/>
                <a:cs typeface="Arial" panose="020B0604020202020204" pitchFamily="34" charset="0"/>
              </a:rPr>
              <a:t>E</a:t>
            </a:r>
            <a:r>
              <a:rPr lang="en-US" sz="2800" b="1" baseline="-25000" dirty="0" err="1">
                <a:solidFill>
                  <a:schemeClr val="accent4"/>
                </a:solidFill>
                <a:latin typeface="Arial" panose="020B0604020202020204" pitchFamily="34" charset="0"/>
                <a:cs typeface="Arial" panose="020B0604020202020204" pitchFamily="34" charset="0"/>
              </a:rPr>
              <a:t>g</a:t>
            </a:r>
            <a:r>
              <a:rPr lang="en-US" sz="2800" b="1"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Energy gap between the valence and conduction bands</a:t>
            </a:r>
          </a:p>
          <a:p>
            <a:pPr lvl="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Electrons of certain elements can cross the energy gap at 25</a:t>
            </a:r>
            <a:r>
              <a:rPr lang="en-US" altLang="en-US" sz="2600" baseline="50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ₒ</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 making them a </a:t>
            </a:r>
            <a:r>
              <a:rPr lang="en-US" altLang="en-US" sz="26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semiconducting element </a:t>
            </a:r>
          </a:p>
          <a:p>
            <a:pPr lvl="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Conductivity increases with increasing temperature </a:t>
            </a:r>
          </a:p>
          <a:p>
            <a:pPr eaLnBrk="1" hangingPunct="1">
              <a:spcBef>
                <a:spcPts val="600"/>
              </a:spcBef>
              <a:defRPr/>
            </a:pPr>
            <a:r>
              <a:rPr lang="en-US" sz="2800" b="1" dirty="0">
                <a:solidFill>
                  <a:schemeClr val="accent4"/>
                </a:solidFill>
                <a:latin typeface="Arial" panose="020B0604020202020204" pitchFamily="34" charset="0"/>
                <a:cs typeface="Arial" panose="020B0604020202020204" pitchFamily="34" charset="0"/>
              </a:rPr>
              <a:t>Semiconductor:  </a:t>
            </a:r>
            <a:r>
              <a:rPr lang="en-US" sz="2800" dirty="0">
                <a:solidFill>
                  <a:schemeClr val="accent4"/>
                </a:solidFill>
                <a:latin typeface="Arial" panose="020B0604020202020204" pitchFamily="34" charset="0"/>
                <a:cs typeface="Arial" panose="020B0604020202020204" pitchFamily="34" charset="0"/>
              </a:rPr>
              <a:t>A semimetal (metalloid) with electrical conductivity between that of metals and insulators that can be chemically altered to increase its electrical conductivity</a:t>
            </a:r>
          </a:p>
          <a:p>
            <a:pPr lvl="1" eaLnBrk="1" hangingPunct="1">
              <a:spcBef>
                <a:spcPts val="600"/>
              </a:spcBef>
              <a:defRPr/>
            </a:pPr>
            <a:r>
              <a:rPr lang="en-US" sz="2600" b="1" i="1" dirty="0">
                <a:solidFill>
                  <a:schemeClr val="accent4"/>
                </a:solidFill>
                <a:latin typeface="Arial" panose="020B0604020202020204" pitchFamily="34" charset="0"/>
                <a:cs typeface="Arial" panose="020B0604020202020204" pitchFamily="34" charset="0"/>
              </a:rPr>
              <a:t>n</a:t>
            </a:r>
            <a:r>
              <a:rPr lang="en-US" sz="2600" b="1" dirty="0">
                <a:solidFill>
                  <a:schemeClr val="accent4"/>
                </a:solidFill>
                <a:latin typeface="Arial" panose="020B0604020202020204" pitchFamily="34" charset="0"/>
                <a:cs typeface="Arial" panose="020B0604020202020204" pitchFamily="34" charset="0"/>
              </a:rPr>
              <a:t>-type semiconductor: </a:t>
            </a:r>
            <a:r>
              <a:rPr lang="en-US" sz="2600" dirty="0">
                <a:solidFill>
                  <a:schemeClr val="accent4"/>
                </a:solidFill>
                <a:latin typeface="Arial" panose="020B0604020202020204" pitchFamily="34" charset="0"/>
                <a:cs typeface="Arial" panose="020B0604020202020204" pitchFamily="34" charset="0"/>
              </a:rPr>
              <a:t>A semimetal containing electron-rich dopant atoms</a:t>
            </a:r>
          </a:p>
          <a:p>
            <a:pPr lvl="1" eaLnBrk="1" hangingPunct="1">
              <a:spcBef>
                <a:spcPts val="600"/>
              </a:spcBef>
              <a:defRPr/>
            </a:pPr>
            <a:r>
              <a:rPr lang="en-US" sz="2600" b="1" i="1" dirty="0">
                <a:solidFill>
                  <a:schemeClr val="accent4"/>
                </a:solidFill>
                <a:latin typeface="Arial" panose="020B0604020202020204" pitchFamily="34" charset="0"/>
                <a:cs typeface="Arial" panose="020B0604020202020204" pitchFamily="34" charset="0"/>
              </a:rPr>
              <a:t>p</a:t>
            </a:r>
            <a:r>
              <a:rPr lang="en-US" sz="2600" b="1" dirty="0">
                <a:solidFill>
                  <a:schemeClr val="accent4"/>
                </a:solidFill>
                <a:latin typeface="Arial" panose="020B0604020202020204" pitchFamily="34" charset="0"/>
                <a:cs typeface="Arial" panose="020B0604020202020204" pitchFamily="34" charset="0"/>
              </a:rPr>
              <a:t>-type semiconductor: </a:t>
            </a:r>
            <a:r>
              <a:rPr lang="en-US" sz="2600" dirty="0">
                <a:solidFill>
                  <a:schemeClr val="accent4"/>
                </a:solidFill>
                <a:latin typeface="Arial" panose="020B0604020202020204" pitchFamily="34" charset="0"/>
                <a:cs typeface="Arial" panose="020B0604020202020204" pitchFamily="34" charset="0"/>
              </a:rPr>
              <a:t>A semimetal containing electron-poor dopant atoms</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Semiconductors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692196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C75E37-6488-4FDB-B0D0-49E033147FEE}"/>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Classification of Solids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5E3C76C9-7052-4D75-AE58-F0EA100D3F0E}"/>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Content Placeholder 2">
            <a:extLst>
              <a:ext uri="{FF2B5EF4-FFF2-40B4-BE49-F238E27FC236}">
                <a16:creationId xmlns:a16="http://schemas.microsoft.com/office/drawing/2014/main" id="{5A91ED56-FB19-4FB0-89D8-F183101622BC}"/>
              </a:ext>
            </a:extLst>
          </p:cNvPr>
          <p:cNvSpPr txBox="1">
            <a:spLocks/>
          </p:cNvSpPr>
          <p:nvPr/>
        </p:nvSpPr>
        <p:spPr>
          <a:xfrm>
            <a:off x="76200" y="1219200"/>
            <a:ext cx="8991600" cy="54102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en-US" sz="3000" b="1" kern="0" dirty="0">
                <a:solidFill>
                  <a:schemeClr val="accent4"/>
                </a:solidFill>
                <a:latin typeface="Arial" panose="020B0604020202020204" pitchFamily="34" charset="0"/>
                <a:cs typeface="Arial" panose="020B0604020202020204" pitchFamily="34" charset="0"/>
              </a:rPr>
              <a:t>Crystalline Solids:  </a:t>
            </a:r>
            <a:r>
              <a:rPr lang="en-US" sz="3000" kern="0" dirty="0">
                <a:solidFill>
                  <a:schemeClr val="accent4"/>
                </a:solidFill>
                <a:latin typeface="Arial" panose="020B0604020202020204" pitchFamily="34" charset="0"/>
                <a:cs typeface="Arial" panose="020B0604020202020204" pitchFamily="34" charset="0"/>
              </a:rPr>
              <a:t>Solids made of an ordered array of atoms, ions, or molecules</a:t>
            </a:r>
          </a:p>
          <a:p>
            <a:pPr marL="809625" lvl="1" indent="-342900"/>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Positions of components are represented by </a:t>
            </a:r>
            <a:r>
              <a:rPr lang="en-US" altLang="en-US"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lattice(s)</a:t>
            </a:r>
          </a:p>
          <a:p>
            <a:pPr marL="1209675" lvl="2"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 three-dimensional system of points that designates the position of the components of a substance </a:t>
            </a:r>
          </a:p>
          <a:p>
            <a:pPr marL="1209675" lvl="2" indent="-342900"/>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The smallest repeating unit is termed a </a:t>
            </a:r>
            <a:r>
              <a:rPr lang="en-US" altLang="en-US" sz="26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unit cell </a:t>
            </a:r>
            <a:endParaRPr lang="en-US" sz="2600" kern="0" dirty="0">
              <a:solidFill>
                <a:schemeClr val="accent4"/>
              </a:solidFill>
              <a:latin typeface="Arial" panose="020B0604020202020204" pitchFamily="34" charset="0"/>
              <a:cs typeface="Arial" panose="020B0604020202020204" pitchFamily="34" charset="0"/>
            </a:endParaRPr>
          </a:p>
          <a:p>
            <a:pPr>
              <a:defRPr/>
            </a:pPr>
            <a:r>
              <a:rPr lang="en-US" sz="3000" b="1" kern="0" dirty="0">
                <a:solidFill>
                  <a:schemeClr val="accent4"/>
                </a:solidFill>
                <a:latin typeface="Arial" panose="020B0604020202020204" pitchFamily="34" charset="0"/>
                <a:cs typeface="Arial" panose="020B0604020202020204" pitchFamily="34" charset="0"/>
              </a:rPr>
              <a:t>Amorphous Solids: </a:t>
            </a:r>
            <a:r>
              <a:rPr lang="en-US" sz="3000" kern="0" dirty="0" err="1">
                <a:solidFill>
                  <a:schemeClr val="accent4"/>
                </a:solidFill>
                <a:latin typeface="Arial" panose="020B0604020202020204" pitchFamily="34" charset="0"/>
                <a:cs typeface="Arial" panose="020B0604020202020204" pitchFamily="34" charset="0"/>
              </a:rPr>
              <a:t>Noncrystalline</a:t>
            </a:r>
            <a:r>
              <a:rPr lang="en-US" sz="3000" kern="0" dirty="0">
                <a:solidFill>
                  <a:schemeClr val="accent4"/>
                </a:solidFill>
                <a:latin typeface="Arial" panose="020B0604020202020204" pitchFamily="34" charset="0"/>
                <a:cs typeface="Arial" panose="020B0604020202020204" pitchFamily="34" charset="0"/>
              </a:rPr>
              <a:t>, disordered array of atoms, ions, or particles in a solid state (e.g., glass)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4295-F4A1-4641-B273-B741ADAA7AD9}"/>
              </a:ext>
            </a:extLst>
          </p:cNvPr>
          <p:cNvSpPr>
            <a:spLocks noGrp="1"/>
          </p:cNvSpPr>
          <p:nvPr>
            <p:ph type="title"/>
          </p:nvPr>
        </p:nvSpPr>
        <p:spPr/>
        <p:txBody>
          <a:bodyPr/>
          <a:lstStyle/>
          <a:p>
            <a:r>
              <a:rPr lang="en-US" dirty="0"/>
              <a:t>Update Wed 4/15/20</a:t>
            </a:r>
          </a:p>
        </p:txBody>
      </p:sp>
      <p:sp>
        <p:nvSpPr>
          <p:cNvPr id="3" name="Content Placeholder 2">
            <a:extLst>
              <a:ext uri="{FF2B5EF4-FFF2-40B4-BE49-F238E27FC236}">
                <a16:creationId xmlns:a16="http://schemas.microsoft.com/office/drawing/2014/main" id="{0517FE49-EC89-A74D-860A-83BFC978D994}"/>
              </a:ext>
            </a:extLst>
          </p:cNvPr>
          <p:cNvSpPr>
            <a:spLocks noGrp="1"/>
          </p:cNvSpPr>
          <p:nvPr>
            <p:ph idx="1"/>
          </p:nvPr>
        </p:nvSpPr>
        <p:spPr>
          <a:xfrm>
            <a:off x="457200" y="609600"/>
            <a:ext cx="8229600" cy="5867400"/>
          </a:xfrm>
        </p:spPr>
        <p:txBody>
          <a:bodyPr/>
          <a:lstStyle/>
          <a:p>
            <a:pPr marL="0" indent="0">
              <a:buNone/>
            </a:pPr>
            <a:r>
              <a:rPr lang="en-US" sz="2400" dirty="0"/>
              <a:t>Summary/notes</a:t>
            </a:r>
          </a:p>
          <a:p>
            <a:r>
              <a:rPr lang="en-US" sz="2400" dirty="0"/>
              <a:t>Unit Cells</a:t>
            </a:r>
          </a:p>
          <a:p>
            <a:pPr lvl="1"/>
            <a:r>
              <a:rPr lang="en-US" sz="2000" dirty="0"/>
              <a:t>Simple Cubic (</a:t>
            </a:r>
            <a:r>
              <a:rPr lang="en-US" sz="2000" dirty="0" err="1"/>
              <a:t>sc</a:t>
            </a:r>
            <a:r>
              <a:rPr lang="en-US" sz="2000" dirty="0"/>
              <a:t>)</a:t>
            </a:r>
          </a:p>
          <a:p>
            <a:pPr lvl="1"/>
            <a:r>
              <a:rPr lang="en-US" sz="2000" dirty="0"/>
              <a:t>Hexagonal</a:t>
            </a:r>
          </a:p>
          <a:p>
            <a:pPr lvl="1"/>
            <a:r>
              <a:rPr lang="en-US" sz="2000" dirty="0"/>
              <a:t>Face-Centered Cubic (</a:t>
            </a:r>
            <a:r>
              <a:rPr lang="en-US" sz="2000" dirty="0" err="1"/>
              <a:t>fcc</a:t>
            </a:r>
            <a:r>
              <a:rPr lang="en-US" sz="2000" dirty="0"/>
              <a:t>)</a:t>
            </a:r>
          </a:p>
          <a:p>
            <a:pPr lvl="1"/>
            <a:r>
              <a:rPr lang="en-US" sz="2000" dirty="0"/>
              <a:t>Body-centered cubic (bcc)</a:t>
            </a:r>
          </a:p>
          <a:p>
            <a:pPr lvl="1"/>
            <a:r>
              <a:rPr lang="en-US" sz="2000" dirty="0"/>
              <a:t>Many others we’re not covering</a:t>
            </a:r>
          </a:p>
          <a:p>
            <a:r>
              <a:rPr lang="en-US" sz="2400" dirty="0"/>
              <a:t>Networks like Diamond and SiO</a:t>
            </a:r>
            <a:r>
              <a:rPr lang="en-US" sz="2400" baseline="-25000" dirty="0"/>
              <a:t>2</a:t>
            </a:r>
          </a:p>
          <a:p>
            <a:endParaRPr lang="en-US" sz="2400" baseline="-25000" dirty="0"/>
          </a:p>
          <a:p>
            <a:r>
              <a:rPr lang="en-US" sz="2400" dirty="0"/>
              <a:t>Office hours today 2-3</a:t>
            </a:r>
          </a:p>
          <a:p>
            <a:r>
              <a:rPr lang="en-US" sz="2400" dirty="0"/>
              <a:t>Friday Exam </a:t>
            </a:r>
            <a:r>
              <a:rPr lang="en-US" sz="2400" dirty="0" err="1"/>
              <a:t>Revies</a:t>
            </a:r>
            <a:endParaRPr lang="en-US" sz="2400" dirty="0"/>
          </a:p>
          <a:p>
            <a:r>
              <a:rPr lang="en-US" sz="2400" dirty="0"/>
              <a:t>Exam Monday 8:00 – 11:30 pm </a:t>
            </a:r>
          </a:p>
          <a:p>
            <a:pPr lvl="1"/>
            <a:r>
              <a:rPr lang="en-US" sz="2000" dirty="0"/>
              <a:t>Best to take it during the day to get help if necessary.</a:t>
            </a:r>
          </a:p>
          <a:p>
            <a:endParaRPr lang="en-US" sz="2400" dirty="0"/>
          </a:p>
          <a:p>
            <a:pPr lvl="1"/>
            <a:endParaRPr lang="en-US" sz="2000" dirty="0"/>
          </a:p>
        </p:txBody>
      </p:sp>
      <p:sp>
        <p:nvSpPr>
          <p:cNvPr id="4" name="Slide Number Placeholder 3">
            <a:extLst>
              <a:ext uri="{FF2B5EF4-FFF2-40B4-BE49-F238E27FC236}">
                <a16:creationId xmlns:a16="http://schemas.microsoft.com/office/drawing/2014/main" id="{04A7F90C-2866-DE41-82BC-163ACB85748E}"/>
              </a:ext>
            </a:extLst>
          </p:cNvPr>
          <p:cNvSpPr>
            <a:spLocks noGrp="1"/>
          </p:cNvSpPr>
          <p:nvPr>
            <p:ph type="sldNum" sz="quarter" idx="11"/>
          </p:nvPr>
        </p:nvSpPr>
        <p:spPr/>
        <p:txBody>
          <a:bodyPr/>
          <a:lstStyle/>
          <a:p>
            <a:pPr>
              <a:defRPr/>
            </a:pPr>
            <a:fld id="{C78E7686-AFC7-455B-A67E-34A79E4F7FEC}" type="slidenum">
              <a:rPr lang="en-US" smtClean="0"/>
              <a:pPr>
                <a:defRPr/>
              </a:pPr>
              <a:t>40</a:t>
            </a:fld>
            <a:endParaRPr lang="en-US" dirty="0"/>
          </a:p>
        </p:txBody>
      </p:sp>
    </p:spTree>
    <p:extLst>
      <p:ext uri="{BB962C8B-B14F-4D97-AF65-F5344CB8AC3E}">
        <p14:creationId xmlns:p14="http://schemas.microsoft.com/office/powerpoint/2010/main" val="741309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500" y="720107"/>
            <a:ext cx="4204894" cy="3373329"/>
          </a:xfrm>
          <a:prstGeom prst="rect">
            <a:avLst/>
          </a:prstGeom>
        </p:spPr>
      </p:pic>
      <p:sp>
        <p:nvSpPr>
          <p:cNvPr id="3" name="TextBox 2"/>
          <p:cNvSpPr txBox="1"/>
          <p:nvPr/>
        </p:nvSpPr>
        <p:spPr>
          <a:xfrm>
            <a:off x="926275" y="83127"/>
            <a:ext cx="678081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Silicone (group 4) doped with either group 3 or 5.  </a:t>
            </a:r>
          </a:p>
        </p:txBody>
      </p:sp>
      <p:pic>
        <p:nvPicPr>
          <p:cNvPr id="2052" name="Picture 4" descr="mage result for periodic table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55357" t="10187" r="11954" b="39995"/>
          <a:stretch/>
        </p:blipFill>
        <p:spPr bwMode="auto">
          <a:xfrm>
            <a:off x="4797631" y="720107"/>
            <a:ext cx="3669477" cy="31462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004" y="4268751"/>
            <a:ext cx="8918368"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“The new Si” 		Ga N   Group 3/ Group 5 in equal amounts averages to 4 valence electrons.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Add Group 3 like B or In has one less valance electron = hole (+) = p-type.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Our Blue and Green:  In</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Ga</a:t>
            </a:r>
            <a:r>
              <a:rPr kumimoji="0" lang="en-US" sz="1800" b="0" i="0" u="none" strike="noStrike" kern="1200" cap="none" spc="0" normalizeH="0" baseline="-25000" noProof="0" dirty="0">
                <a:ln>
                  <a:noFill/>
                </a:ln>
                <a:solidFill>
                  <a:srgbClr val="000000"/>
                </a:solidFill>
                <a:effectLst/>
                <a:uLnTx/>
                <a:uFillTx/>
                <a:latin typeface="Times New Roman"/>
                <a:ea typeface="+mn-ea"/>
                <a:cs typeface="+mn-cs"/>
              </a:rPr>
              <a:t>1-</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N </a:t>
            </a:r>
            <a:endParaRPr kumimoji="0" lang="nb-NO" sz="1800" b="0" i="0" u="none" strike="noStrike" kern="1200" cap="none" spc="0" normalizeH="0" baseline="0" noProof="0" dirty="0">
              <a:ln>
                <a:noFill/>
              </a:ln>
              <a:solidFill>
                <a:srgbClr val="000000"/>
              </a:solidFill>
              <a:effectLst/>
              <a:uLnTx/>
              <a:uFillTx/>
              <a:latin typeface="Times New Rom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Add Group 5 like Sb has extra valence electron (-) n-type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Red, Orange, Yellow:  </a:t>
            </a:r>
            <a:r>
              <a:rPr kumimoji="0" lang="en-US" sz="1800" b="0" i="0" u="none" strike="noStrike" kern="1200" cap="none" spc="0" normalizeH="0" baseline="0" noProof="0" dirty="0" err="1">
                <a:ln>
                  <a:noFill/>
                </a:ln>
                <a:solidFill>
                  <a:srgbClr val="000000"/>
                </a:solidFill>
                <a:effectLst/>
                <a:uLnTx/>
                <a:uFillTx/>
                <a:latin typeface="Times New Roman"/>
                <a:ea typeface="+mn-ea"/>
                <a:cs typeface="+mn-cs"/>
              </a:rPr>
              <a:t>InP</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is a 3/5 combination 	(Al</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Ga</a:t>
            </a:r>
            <a:r>
              <a:rPr kumimoji="0" lang="en-US" sz="1800" b="0" i="0" u="none" strike="noStrike" kern="1200" cap="none" spc="0" normalizeH="0" baseline="-25000" noProof="0" dirty="0">
                <a:ln>
                  <a:noFill/>
                </a:ln>
                <a:solidFill>
                  <a:srgbClr val="000000"/>
                </a:solidFill>
                <a:effectLst/>
                <a:uLnTx/>
                <a:uFillTx/>
                <a:latin typeface="Times New Roman"/>
                <a:ea typeface="+mn-ea"/>
                <a:cs typeface="+mn-cs"/>
              </a:rPr>
              <a:t>1-</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y</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In</a:t>
            </a:r>
            <a:r>
              <a:rPr kumimoji="0" lang="en-US" sz="1800" b="0" i="0" u="none" strike="noStrike" kern="1200" cap="none" spc="0" normalizeH="0" baseline="-25000" noProof="0" dirty="0">
                <a:ln>
                  <a:noFill/>
                </a:ln>
                <a:solidFill>
                  <a:srgbClr val="000000"/>
                </a:solidFill>
                <a:effectLst/>
                <a:uLnTx/>
                <a:uFillTx/>
                <a:latin typeface="Times New Roman"/>
                <a:ea typeface="+mn-ea"/>
                <a:cs typeface="+mn-cs"/>
              </a:rPr>
              <a:t>1-</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y</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P       typically  </a:t>
            </a:r>
            <a:r>
              <a:rPr kumimoji="0" lang="en-US" sz="1800" b="0" i="1" u="none" strike="noStrike" kern="1200" cap="none" spc="0" normalizeH="0" baseline="0" noProof="0" dirty="0">
                <a:ln>
                  <a:noFill/>
                </a:ln>
                <a:solidFill>
                  <a:srgbClr val="000000"/>
                </a:solidFill>
                <a:effectLst/>
                <a:uLnTx/>
                <a:uFillTx/>
                <a:latin typeface="Times New Roman"/>
                <a:ea typeface="+mn-ea"/>
                <a:cs typeface="+mn-cs"/>
              </a:rPr>
              <a:t>y</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 0.5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(Al</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Ga</a:t>
            </a:r>
            <a:r>
              <a:rPr kumimoji="0" lang="en-US" sz="1800" b="0" i="0" u="none" strike="noStrike" kern="1200" cap="none" spc="0" normalizeH="0" baseline="-25000" noProof="0" dirty="0">
                <a:ln>
                  <a:noFill/>
                </a:ln>
                <a:solidFill>
                  <a:srgbClr val="000000"/>
                </a:solidFill>
                <a:effectLst/>
                <a:uLnTx/>
                <a:uFillTx/>
                <a:latin typeface="Times New Roman"/>
                <a:ea typeface="+mn-ea"/>
                <a:cs typeface="+mn-cs"/>
              </a:rPr>
              <a:t>1-</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a:t>
            </a:r>
            <a:r>
              <a:rPr kumimoji="0" lang="en-US" sz="1800" b="0" i="1" u="none" strike="noStrike" kern="1200" cap="none" spc="0" normalizeH="0" baseline="-25000" noProof="0" dirty="0">
                <a:ln>
                  <a:noFill/>
                </a:ln>
                <a:solidFill>
                  <a:srgbClr val="000000"/>
                </a:solidFill>
                <a:effectLst/>
                <a:uLnTx/>
                <a:uFillTx/>
                <a:latin typeface="Times New Roman"/>
                <a:ea typeface="+mn-ea"/>
                <a:cs typeface="+mn-cs"/>
              </a:rPr>
              <a:t>0,5</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In</a:t>
            </a:r>
            <a:r>
              <a:rPr kumimoji="0" lang="en-US" sz="1800" b="0" i="0" u="none" strike="noStrike" kern="1200" cap="none" spc="0" normalizeH="0" baseline="-25000" noProof="0" dirty="0">
                <a:ln>
                  <a:noFill/>
                </a:ln>
                <a:solidFill>
                  <a:srgbClr val="000000"/>
                </a:solidFill>
                <a:effectLst/>
                <a:uLnTx/>
                <a:uFillTx/>
                <a:latin typeface="Times New Roman"/>
                <a:ea typeface="+mn-ea"/>
                <a:cs typeface="+mn-cs"/>
              </a:rPr>
              <a:t>0.5</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P  and </a:t>
            </a:r>
            <a:r>
              <a:rPr kumimoji="0" lang="en-US" sz="1800" b="0" i="1" u="none" strike="noStrike" kern="1200" cap="none" spc="0" normalizeH="0" baseline="0" noProof="0" dirty="0">
                <a:ln>
                  <a:noFill/>
                </a:ln>
                <a:solidFill>
                  <a:srgbClr val="000000"/>
                </a:solidFill>
                <a:effectLst/>
                <a:uLnTx/>
                <a:uFillTx/>
                <a:latin typeface="Times New Roman"/>
                <a:ea typeface="+mn-ea"/>
                <a:cs typeface="+mn-cs"/>
              </a:rPr>
              <a:t>x</a:t>
            </a:r>
            <a:r>
              <a:rPr kumimoji="0" lang="en-US" sz="1800" b="0" i="0" u="none" strike="noStrike" kern="1200" cap="none" spc="0" normalizeH="0" baseline="0" noProof="0" dirty="0">
                <a:ln>
                  <a:noFill/>
                </a:ln>
                <a:solidFill>
                  <a:srgbClr val="000000"/>
                </a:solidFill>
                <a:effectLst/>
                <a:uLnTx/>
                <a:uFillTx/>
                <a:latin typeface="Times New Roman"/>
                <a:ea typeface="+mn-ea"/>
                <a:cs typeface="+mn-cs"/>
              </a:rPr>
              <a:t> is adjusted to change color.</a:t>
            </a:r>
            <a:endParaRPr kumimoji="0" lang="en-US" sz="1800" b="0" i="1" u="none" strike="noStrike" kern="1200" cap="none" spc="0" normalizeH="0" baseline="0" noProof="0" dirty="0">
              <a:ln>
                <a:noFill/>
              </a:ln>
              <a:solidFill>
                <a:srgbClr val="000000"/>
              </a:solidFill>
              <a:effectLst/>
              <a:uLnTx/>
              <a:uFillTx/>
              <a:latin typeface="Times New Roman"/>
              <a:ea typeface="+mn-ea"/>
              <a:cs typeface="+mn-cs"/>
            </a:endParaRP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1" u="none" strike="noStrike" kern="1200" cap="none" spc="0" normalizeH="0" baseline="0" noProof="0" dirty="0">
              <a:ln>
                <a:noFill/>
              </a:ln>
              <a:solidFill>
                <a:srgbClr val="000000"/>
              </a:solidFill>
              <a:effectLst/>
              <a:uLnTx/>
              <a:uFillTx/>
              <a:latin typeface="Times New Rom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75613786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6"/>
          <p:cNvSpPr>
            <a:spLocks noChangeArrowheads="1"/>
          </p:cNvSpPr>
          <p:nvPr/>
        </p:nvSpPr>
        <p:spPr bwMode="auto">
          <a:xfrm>
            <a:off x="5978531" y="3048000"/>
            <a:ext cx="1219200" cy="762000"/>
          </a:xfrm>
          <a:prstGeom prst="rect">
            <a:avLst/>
          </a:prstGeom>
          <a:solidFill>
            <a:schemeClr val="bg1"/>
          </a:solidFill>
          <a:ln w="9525">
            <a:noFill/>
            <a:miter lim="800000"/>
            <a:headEnd/>
            <a:tailEnd/>
          </a:ln>
        </p:spPr>
        <p:txBody>
          <a:bodyPr/>
          <a:lstStyle/>
          <a:p>
            <a:pPr eaLnBrk="0" hangingPunct="0"/>
            <a:endParaRPr lang="en-US"/>
          </a:p>
        </p:txBody>
      </p:sp>
      <p:pic>
        <p:nvPicPr>
          <p:cNvPr id="41990" name="Picture 2"/>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2514600" y="1066800"/>
            <a:ext cx="6165862" cy="5791200"/>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Semiconductors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6" name="TextBox 5"/>
          <p:cNvSpPr txBox="1"/>
          <p:nvPr/>
        </p:nvSpPr>
        <p:spPr>
          <a:xfrm>
            <a:off x="152400" y="2819400"/>
            <a:ext cx="2819400" cy="1200329"/>
          </a:xfrm>
          <a:prstGeom prst="rect">
            <a:avLst/>
          </a:prstGeom>
          <a:noFill/>
        </p:spPr>
        <p:txBody>
          <a:bodyPr wrap="square" rtlCol="0">
            <a:spAutoFit/>
          </a:bodyPr>
          <a:lstStyle/>
          <a:p>
            <a:pPr algn="ctr"/>
            <a:r>
              <a:rPr lang="en-US" i="1" dirty="0">
                <a:solidFill>
                  <a:srgbClr val="3366FF"/>
                </a:solidFill>
              </a:rPr>
              <a:t>Adding a dopant helps adjust the band gap and tailor electronic or optoelectronic properties</a:t>
            </a:r>
          </a:p>
        </p:txBody>
      </p:sp>
      <p:sp>
        <p:nvSpPr>
          <p:cNvPr id="9" name="TextBox 8"/>
          <p:cNvSpPr txBox="1"/>
          <p:nvPr/>
        </p:nvSpPr>
        <p:spPr>
          <a:xfrm>
            <a:off x="6588131" y="2362200"/>
            <a:ext cx="2590800" cy="646331"/>
          </a:xfrm>
          <a:prstGeom prst="rect">
            <a:avLst/>
          </a:prstGeom>
          <a:noFill/>
        </p:spPr>
        <p:txBody>
          <a:bodyPr wrap="square" rtlCol="0">
            <a:spAutoFit/>
          </a:bodyPr>
          <a:lstStyle/>
          <a:p>
            <a:pPr algn="ctr"/>
            <a:r>
              <a:rPr lang="en-US" i="1" dirty="0">
                <a:solidFill>
                  <a:srgbClr val="3366FF"/>
                </a:solidFill>
              </a:rPr>
              <a:t>Adding electrons, lowers conduction band</a:t>
            </a:r>
          </a:p>
        </p:txBody>
      </p:sp>
      <p:sp>
        <p:nvSpPr>
          <p:cNvPr id="10" name="TextBox 9"/>
          <p:cNvSpPr txBox="1"/>
          <p:nvPr/>
        </p:nvSpPr>
        <p:spPr>
          <a:xfrm>
            <a:off x="4225931" y="3810000"/>
            <a:ext cx="2590800" cy="646331"/>
          </a:xfrm>
          <a:prstGeom prst="rect">
            <a:avLst/>
          </a:prstGeom>
          <a:noFill/>
        </p:spPr>
        <p:txBody>
          <a:bodyPr wrap="square" rtlCol="0">
            <a:spAutoFit/>
          </a:bodyPr>
          <a:lstStyle/>
          <a:p>
            <a:pPr algn="ctr"/>
            <a:r>
              <a:rPr lang="en-US" i="1" dirty="0">
                <a:solidFill>
                  <a:srgbClr val="3366FF"/>
                </a:solidFill>
              </a:rPr>
              <a:t>Removing electrons, raises valence band</a:t>
            </a:r>
          </a:p>
        </p:txBody>
      </p:sp>
    </p:spTree>
    <p:extLst>
      <p:ext uri="{BB962C8B-B14F-4D97-AF65-F5344CB8AC3E}">
        <p14:creationId xmlns:p14="http://schemas.microsoft.com/office/powerpoint/2010/main" val="1699277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Content Placeholder 2">
            <a:extLst>
              <a:ext uri="{FF2B5EF4-FFF2-40B4-BE49-F238E27FC236}">
                <a16:creationId xmlns:a16="http://schemas.microsoft.com/office/drawing/2014/main" id="{22825011-AC26-4D23-AFBC-ADB1543B1E13}"/>
              </a:ext>
            </a:extLst>
          </p:cNvPr>
          <p:cNvSpPr>
            <a:spLocks noGrp="1"/>
          </p:cNvSpPr>
          <p:nvPr>
            <p:ph idx="1"/>
          </p:nvPr>
        </p:nvSpPr>
        <p:spPr>
          <a:xfrm>
            <a:off x="76200" y="1143000"/>
            <a:ext cx="8991600" cy="4983163"/>
          </a:xfrm>
        </p:spPr>
        <p:txBody>
          <a:bodyPr/>
          <a:lstStyle/>
          <a:p>
            <a:r>
              <a:rPr lang="en-IN"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The connection of a p-type and an n-type form a</a:t>
            </a:r>
            <a:r>
              <a:rPr lang="en-IN" altLang="en-US" sz="28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p–n junction</a:t>
            </a:r>
            <a:r>
              <a:rPr lang="en-US" altLang="en-US" sz="28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where:</a:t>
            </a:r>
          </a:p>
          <a:p>
            <a:pPr lvl="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Small number of electrons migrate from n-type area to p-type area where low-energy MOs are vacant</a:t>
            </a:r>
          </a:p>
          <a:p>
            <a:pPr lvl="1"/>
            <a:r>
              <a:rPr lang="en-IN"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Net effect of this migration is to place negative charge on the p-type region and positive charge on the n-type region </a:t>
            </a:r>
          </a:p>
          <a:p>
            <a:pPr lvl="1"/>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This build-up, the contact or junction potential, prevents further migration </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Semiconductors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5">
            <a:extLst>
              <a:ext uri="{FF2B5EF4-FFF2-40B4-BE49-F238E27FC236}">
                <a16:creationId xmlns:a16="http://schemas.microsoft.com/office/drawing/2014/main" id="{A9CD22C2-C739-4D52-A2CD-6A614A20E82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7152"/>
          <a:stretch/>
        </p:blipFill>
        <p:spPr>
          <a:xfrm>
            <a:off x="1371600" y="4648200"/>
            <a:ext cx="6381750" cy="206801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350" y="885826"/>
            <a:ext cx="5829300" cy="590006"/>
          </a:xfrm>
        </p:spPr>
        <p:txBody>
          <a:bodyPr/>
          <a:lstStyle/>
          <a:p>
            <a:r>
              <a:rPr lang="en-US" dirty="0"/>
              <a:t>Metal to insulator</a:t>
            </a:r>
          </a:p>
        </p:txBody>
      </p:sp>
      <p:pic>
        <p:nvPicPr>
          <p:cNvPr id="4" name="Content Placeholder 3"/>
          <p:cNvPicPr>
            <a:picLocks noGrp="1" noChangeAspect="1"/>
          </p:cNvPicPr>
          <p:nvPr>
            <p:ph idx="1"/>
          </p:nvPr>
        </p:nvPicPr>
        <p:blipFill>
          <a:blip r:embed="rId3"/>
          <a:srcRect l="-13120" r="-13120"/>
          <a:stretch>
            <a:fillRect/>
          </a:stretch>
        </p:blipFill>
        <p:spPr>
          <a:xfrm>
            <a:off x="1657350" y="1475832"/>
            <a:ext cx="5829300" cy="4330066"/>
          </a:xfrm>
        </p:spPr>
      </p:pic>
      <p:sp>
        <p:nvSpPr>
          <p:cNvPr id="5" name="TextBox 4"/>
          <p:cNvSpPr txBox="1"/>
          <p:nvPr/>
        </p:nvSpPr>
        <p:spPr>
          <a:xfrm>
            <a:off x="6888079" y="3905251"/>
            <a:ext cx="1999889" cy="2031325"/>
          </a:xfrm>
          <a:prstGeom prst="rect">
            <a:avLst/>
          </a:prstGeom>
          <a:noFill/>
        </p:spPr>
        <p:txBody>
          <a:bodyPr wrap="square" rtlCol="0">
            <a:spAutoFit/>
          </a:bodyPr>
          <a:lstStyle/>
          <a:p>
            <a:r>
              <a:rPr lang="en-US" dirty="0"/>
              <a:t>n-type extra electrons in conduction band.</a:t>
            </a:r>
          </a:p>
          <a:p>
            <a:endParaRPr lang="en-US" dirty="0"/>
          </a:p>
          <a:p>
            <a:endParaRPr lang="en-US" dirty="0"/>
          </a:p>
          <a:p>
            <a:r>
              <a:rPr lang="en-US" dirty="0"/>
              <a:t>p-type holes in valance band.</a:t>
            </a:r>
          </a:p>
        </p:txBody>
      </p:sp>
    </p:spTree>
    <p:extLst>
      <p:ext uri="{BB962C8B-B14F-4D97-AF65-F5344CB8AC3E}">
        <p14:creationId xmlns:p14="http://schemas.microsoft.com/office/powerpoint/2010/main" val="775947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lumMod val="90000"/>
          </a:schemeClr>
        </a:solidFill>
        <a:effectLst/>
      </p:bgPr>
    </p:bg>
    <p:spTree>
      <p:nvGrpSpPr>
        <p:cNvPr id="1" name=""/>
        <p:cNvGrpSpPr/>
        <p:nvPr/>
      </p:nvGrpSpPr>
      <p:grpSpPr>
        <a:xfrm>
          <a:off x="0" y="0"/>
          <a:ext cx="0" cy="0"/>
          <a:chOff x="0" y="0"/>
          <a:chExt cx="0" cy="0"/>
        </a:xfrm>
      </p:grpSpPr>
      <p:sp>
        <p:nvSpPr>
          <p:cNvPr id="2051" name="TPAnswers"/>
          <p:cNvSpPr>
            <a:spLocks noGrp="1"/>
          </p:cNvSpPr>
          <p:nvPr>
            <p:ph idx="1"/>
            <p:custDataLst>
              <p:tags r:id="rId2"/>
            </p:custDataLst>
          </p:nvPr>
        </p:nvSpPr>
        <p:spPr>
          <a:xfrm>
            <a:off x="152400" y="2458294"/>
            <a:ext cx="8839200" cy="4247305"/>
          </a:xfrm>
        </p:spPr>
        <p:txBody>
          <a:bodyPr/>
          <a:lstStyle/>
          <a:p>
            <a:pPr marL="514350" indent="-514350">
              <a:buFont typeface="Arial" charset="0"/>
              <a:buAutoNum type="alphaUcPeriod"/>
            </a:pPr>
            <a:r>
              <a:rPr lang="en-US" sz="2800" dirty="0">
                <a:solidFill>
                  <a:schemeClr val="accent4"/>
                </a:solidFill>
                <a:latin typeface="Arial" charset="0"/>
                <a:ea typeface="Arial" charset="0"/>
                <a:cs typeface="Arial" charset="0"/>
              </a:rPr>
              <a:t>there are no </a:t>
            </a:r>
            <a:r>
              <a:rPr lang="en-US" sz="2800" dirty="0" err="1">
                <a:solidFill>
                  <a:schemeClr val="accent4"/>
                </a:solidFill>
                <a:latin typeface="Arial" charset="0"/>
                <a:ea typeface="Arial" charset="0"/>
                <a:cs typeface="Arial" charset="0"/>
              </a:rPr>
              <a:t>antibonding</a:t>
            </a:r>
            <a:r>
              <a:rPr lang="en-US" sz="2800" dirty="0">
                <a:solidFill>
                  <a:schemeClr val="accent4"/>
                </a:solidFill>
                <a:latin typeface="Arial" charset="0"/>
                <a:ea typeface="Arial" charset="0"/>
                <a:cs typeface="Arial" charset="0"/>
              </a:rPr>
              <a:t> orbitals in the metal bonding description. </a:t>
            </a:r>
          </a:p>
          <a:p>
            <a:pPr marL="514350" indent="-514350">
              <a:buFont typeface="Arial" charset="0"/>
              <a:buAutoNum type="alphaUcPeriod"/>
            </a:pPr>
            <a:r>
              <a:rPr lang="en-US" sz="2800" dirty="0">
                <a:solidFill>
                  <a:schemeClr val="accent4"/>
                </a:solidFill>
                <a:latin typeface="Arial" charset="0"/>
                <a:ea typeface="Arial" charset="0"/>
                <a:cs typeface="Arial" charset="0"/>
              </a:rPr>
              <a:t>quantum theory no longer applies, as the orbitals are continuous. </a:t>
            </a:r>
          </a:p>
          <a:p>
            <a:pPr marL="514350" indent="-514350">
              <a:buFont typeface="Arial" charset="0"/>
              <a:buAutoNum type="alphaUcPeriod"/>
            </a:pPr>
            <a:r>
              <a:rPr lang="en-US" sz="2800" dirty="0">
                <a:solidFill>
                  <a:schemeClr val="accent4"/>
                </a:solidFill>
                <a:latin typeface="Arial" charset="0"/>
                <a:ea typeface="Arial" charset="0"/>
                <a:cs typeface="Arial" charset="0"/>
              </a:rPr>
              <a:t>the orbitals are so close in energy that they are referred to as bands. </a:t>
            </a:r>
          </a:p>
          <a:p>
            <a:pPr marL="514350" indent="-514350">
              <a:buFont typeface="Arial" charset="0"/>
              <a:buAutoNum type="alphaUcPeriod"/>
            </a:pPr>
            <a:r>
              <a:rPr lang="en-US" sz="2800" dirty="0">
                <a:solidFill>
                  <a:schemeClr val="accent4"/>
                </a:solidFill>
                <a:latin typeface="Arial" charset="0"/>
                <a:ea typeface="Arial" charset="0"/>
                <a:cs typeface="Arial" charset="0"/>
              </a:rPr>
              <a:t>the increased number of electrons results in each bond being stronger. </a:t>
            </a:r>
          </a:p>
          <a:p>
            <a:pPr marL="514350" indent="-514350">
              <a:buFont typeface="Arial" charset="0"/>
              <a:buAutoNum type="alphaUcPeriod"/>
            </a:pPr>
            <a:r>
              <a:rPr lang="en-US" sz="2800" dirty="0">
                <a:solidFill>
                  <a:schemeClr val="accent4"/>
                </a:solidFill>
                <a:latin typeface="Arial" charset="0"/>
                <a:ea typeface="Arial" charset="0"/>
                <a:cs typeface="Arial" charset="0"/>
              </a:rPr>
              <a:t>All of the above are true. </a:t>
            </a:r>
            <a:endParaRPr lang="en-US" sz="2600" dirty="0">
              <a:solidFill>
                <a:schemeClr val="accent4"/>
              </a:solidFill>
              <a:latin typeface="Arial" charset="0"/>
              <a:ea typeface="Arial" charset="0"/>
              <a:cs typeface="Arial" charset="0"/>
            </a:endParaRPr>
          </a:p>
        </p:txBody>
      </p:sp>
      <p:sp>
        <p:nvSpPr>
          <p:cNvPr id="2050" name="TPQuestion"/>
          <p:cNvSpPr>
            <a:spLocks noGrp="1"/>
          </p:cNvSpPr>
          <p:nvPr>
            <p:ph type="title"/>
          </p:nvPr>
        </p:nvSpPr>
        <p:spPr>
          <a:xfrm>
            <a:off x="76199" y="990602"/>
            <a:ext cx="8991601" cy="1600198"/>
          </a:xfrm>
        </p:spPr>
        <p:txBody>
          <a:bodyPr/>
          <a:lstStyle/>
          <a:p>
            <a:pPr indent="4763" algn="l"/>
            <a:r>
              <a:rPr lang="en-US" dirty="0">
                <a:solidFill>
                  <a:schemeClr val="accent4"/>
                </a:solidFill>
                <a:latin typeface="Arial" charset="0"/>
                <a:ea typeface="Arial" charset="0"/>
                <a:cs typeface="Arial" charset="0"/>
              </a:rPr>
              <a:t>The molecular orbital description for metal bonding is different from that for diatomic molecules in that ________ </a:t>
            </a:r>
          </a:p>
        </p:txBody>
      </p:sp>
      <p:sp>
        <p:nvSpPr>
          <p:cNvPr id="5" name="Rectangle 3"/>
          <p:cNvSpPr txBox="1">
            <a:spLocks noChangeArrowheads="1"/>
          </p:cNvSpPr>
          <p:nvPr/>
        </p:nvSpPr>
        <p:spPr>
          <a:xfrm>
            <a:off x="76200" y="1143000"/>
            <a:ext cx="9059333" cy="1676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4763">
              <a:buFontTx/>
              <a:buNone/>
            </a:pPr>
            <a:endParaRPr lang="en-US" dirty="0">
              <a:solidFill>
                <a:srgbClr val="000000"/>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ustDataLst>
      <p:tags r:id="rId1"/>
    </p:custDataLst>
    <p:extLst>
      <p:ext uri="{BB962C8B-B14F-4D97-AF65-F5344CB8AC3E}">
        <p14:creationId xmlns:p14="http://schemas.microsoft.com/office/powerpoint/2010/main" val="2131825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lumMod val="90000"/>
          </a:schemeClr>
        </a:solidFill>
        <a:effectLst/>
      </p:bgPr>
    </p:bg>
    <p:spTree>
      <p:nvGrpSpPr>
        <p:cNvPr id="1" name=""/>
        <p:cNvGrpSpPr/>
        <p:nvPr/>
      </p:nvGrpSpPr>
      <p:grpSpPr>
        <a:xfrm>
          <a:off x="0" y="0"/>
          <a:ext cx="0" cy="0"/>
          <a:chOff x="0" y="0"/>
          <a:chExt cx="0" cy="0"/>
        </a:xfrm>
      </p:grpSpPr>
      <p:sp>
        <p:nvSpPr>
          <p:cNvPr id="2051" name="TPAnswers"/>
          <p:cNvSpPr>
            <a:spLocks noGrp="1"/>
          </p:cNvSpPr>
          <p:nvPr>
            <p:ph idx="1"/>
            <p:custDataLst>
              <p:tags r:id="rId2"/>
            </p:custDataLst>
          </p:nvPr>
        </p:nvSpPr>
        <p:spPr>
          <a:xfrm>
            <a:off x="152400" y="2458294"/>
            <a:ext cx="8839200" cy="4247305"/>
          </a:xfrm>
        </p:spPr>
        <p:txBody>
          <a:bodyPr/>
          <a:lstStyle/>
          <a:p>
            <a:pPr marL="514350" indent="-514350">
              <a:buFont typeface="Arial" charset="0"/>
              <a:buAutoNum type="alphaUcPeriod"/>
            </a:pPr>
            <a:r>
              <a:rPr lang="en-US" sz="2800" dirty="0">
                <a:solidFill>
                  <a:schemeClr val="accent4"/>
                </a:solidFill>
                <a:latin typeface="Arial" charset="0"/>
                <a:ea typeface="Arial" charset="0"/>
                <a:cs typeface="Arial" charset="0"/>
              </a:rPr>
              <a:t>there are no </a:t>
            </a:r>
            <a:r>
              <a:rPr lang="en-US" sz="2800" dirty="0" err="1">
                <a:solidFill>
                  <a:schemeClr val="accent4"/>
                </a:solidFill>
                <a:latin typeface="Arial" charset="0"/>
                <a:ea typeface="Arial" charset="0"/>
                <a:cs typeface="Arial" charset="0"/>
              </a:rPr>
              <a:t>antibonding</a:t>
            </a:r>
            <a:r>
              <a:rPr lang="en-US" sz="2800" dirty="0">
                <a:solidFill>
                  <a:schemeClr val="accent4"/>
                </a:solidFill>
                <a:latin typeface="Arial" charset="0"/>
                <a:ea typeface="Arial" charset="0"/>
                <a:cs typeface="Arial" charset="0"/>
              </a:rPr>
              <a:t> orbitals in the metal bonding description. </a:t>
            </a:r>
          </a:p>
          <a:p>
            <a:pPr marL="514350" indent="-514350">
              <a:buFont typeface="Arial" charset="0"/>
              <a:buAutoNum type="alphaUcPeriod"/>
            </a:pPr>
            <a:r>
              <a:rPr lang="en-US" sz="2800" dirty="0">
                <a:solidFill>
                  <a:schemeClr val="accent4"/>
                </a:solidFill>
                <a:latin typeface="Arial" charset="0"/>
                <a:ea typeface="Arial" charset="0"/>
                <a:cs typeface="Arial" charset="0"/>
              </a:rPr>
              <a:t>quantum theory no longer applies, as the orbitals are continuous. </a:t>
            </a:r>
          </a:p>
          <a:p>
            <a:pPr marL="514350" indent="-514350">
              <a:buFont typeface="Arial" charset="0"/>
              <a:buAutoNum type="alphaUcPeriod"/>
            </a:pPr>
            <a:r>
              <a:rPr lang="en-US" sz="2800" dirty="0">
                <a:solidFill>
                  <a:schemeClr val="accent4"/>
                </a:solidFill>
                <a:latin typeface="Arial" charset="0"/>
                <a:ea typeface="Arial" charset="0"/>
                <a:cs typeface="Arial" charset="0"/>
              </a:rPr>
              <a:t>the orbitals are so close in energy that they are referred to as bands. </a:t>
            </a:r>
          </a:p>
          <a:p>
            <a:pPr marL="514350" indent="-514350">
              <a:buFont typeface="Arial" charset="0"/>
              <a:buAutoNum type="alphaUcPeriod"/>
            </a:pPr>
            <a:r>
              <a:rPr lang="en-US" sz="2800" dirty="0">
                <a:solidFill>
                  <a:schemeClr val="accent4"/>
                </a:solidFill>
                <a:latin typeface="Arial" charset="0"/>
                <a:ea typeface="Arial" charset="0"/>
                <a:cs typeface="Arial" charset="0"/>
              </a:rPr>
              <a:t>the increased number of electrons results in each bond being stronger. </a:t>
            </a:r>
          </a:p>
          <a:p>
            <a:pPr marL="514350" indent="-514350">
              <a:buFont typeface="Arial" charset="0"/>
              <a:buAutoNum type="alphaUcPeriod"/>
            </a:pPr>
            <a:r>
              <a:rPr lang="en-US" sz="2800" dirty="0">
                <a:solidFill>
                  <a:schemeClr val="accent4"/>
                </a:solidFill>
                <a:latin typeface="Arial" charset="0"/>
                <a:ea typeface="Arial" charset="0"/>
                <a:cs typeface="Arial" charset="0"/>
              </a:rPr>
              <a:t>All of the above are true. </a:t>
            </a:r>
            <a:endParaRPr lang="en-US" sz="2600" dirty="0">
              <a:solidFill>
                <a:schemeClr val="accent4"/>
              </a:solidFill>
              <a:latin typeface="Arial" charset="0"/>
              <a:ea typeface="Arial" charset="0"/>
              <a:cs typeface="Arial" charset="0"/>
            </a:endParaRPr>
          </a:p>
        </p:txBody>
      </p:sp>
      <p:pic>
        <p:nvPicPr>
          <p:cNvPr id="4" name="TPChart" title="Results Chart">
            <a:extLst>
              <a:ext uri="{FF2B5EF4-FFF2-40B4-BE49-F238E27FC236}">
                <a16:creationId xmlns:a16="http://schemas.microsoft.com/office/drawing/2014/main" id="{072ABA75-9154-8C42-BD64-2AD6BD7B1B2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600501" y="2362200"/>
            <a:ext cx="4572000" cy="5143500"/>
          </a:xfrm>
          <a:prstGeom prst="rect">
            <a:avLst/>
          </a:prstGeom>
        </p:spPr>
      </p:pic>
      <p:sp>
        <p:nvSpPr>
          <p:cNvPr id="2050" name="TPQuestion"/>
          <p:cNvSpPr>
            <a:spLocks noGrp="1"/>
          </p:cNvSpPr>
          <p:nvPr>
            <p:ph type="title"/>
          </p:nvPr>
        </p:nvSpPr>
        <p:spPr>
          <a:xfrm>
            <a:off x="76199" y="990602"/>
            <a:ext cx="8991601" cy="1600198"/>
          </a:xfrm>
        </p:spPr>
        <p:txBody>
          <a:bodyPr/>
          <a:lstStyle/>
          <a:p>
            <a:pPr indent="4763" algn="l"/>
            <a:r>
              <a:rPr lang="en-US" dirty="0">
                <a:solidFill>
                  <a:schemeClr val="accent4"/>
                </a:solidFill>
                <a:latin typeface="Arial" charset="0"/>
                <a:ea typeface="Arial" charset="0"/>
                <a:cs typeface="Arial" charset="0"/>
              </a:rPr>
              <a:t>The molecular orbital description for metal bonding is different from that for diatomic molecules in that ________ </a:t>
            </a:r>
          </a:p>
        </p:txBody>
      </p:sp>
      <p:sp>
        <p:nvSpPr>
          <p:cNvPr id="5" name="Rectangle 3"/>
          <p:cNvSpPr txBox="1">
            <a:spLocks noChangeArrowheads="1"/>
          </p:cNvSpPr>
          <p:nvPr/>
        </p:nvSpPr>
        <p:spPr>
          <a:xfrm>
            <a:off x="76200" y="1143000"/>
            <a:ext cx="9059333" cy="1676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4763">
              <a:buFontTx/>
              <a:buNone/>
            </a:pPr>
            <a:endParaRPr lang="en-US" dirty="0">
              <a:solidFill>
                <a:srgbClr val="000000"/>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0" name="Rectangle 19"/>
          <p:cNvSpPr/>
          <p:nvPr/>
        </p:nvSpPr>
        <p:spPr bwMode="auto">
          <a:xfrm>
            <a:off x="189368" y="4340758"/>
            <a:ext cx="8573632" cy="91704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dirty="0">
              <a:solidFill>
                <a:srgbClr val="084333"/>
              </a:solidFill>
              <a:latin typeface="Times"/>
            </a:endParaRPr>
          </a:p>
        </p:txBody>
      </p:sp>
    </p:spTree>
    <p:custDataLst>
      <p:tags r:id="rId1"/>
    </p:custDataLst>
    <p:extLst>
      <p:ext uri="{BB962C8B-B14F-4D97-AF65-F5344CB8AC3E}">
        <p14:creationId xmlns:p14="http://schemas.microsoft.com/office/powerpoint/2010/main" val="558729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lumMod val="90000"/>
          </a:schemeClr>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199" y="1143002"/>
            <a:ext cx="8991601" cy="990598"/>
          </a:xfrm>
        </p:spPr>
        <p:txBody>
          <a:bodyPr/>
          <a:lstStyle/>
          <a:p>
            <a:pPr indent="4763" algn="l"/>
            <a:r>
              <a:rPr lang="en-US" sz="2700">
                <a:solidFill>
                  <a:schemeClr val="accent4"/>
                </a:solidFill>
                <a:latin typeface="Arial" charset="0"/>
                <a:ea typeface="Arial" charset="0"/>
                <a:cs typeface="Arial" charset="0"/>
              </a:rPr>
              <a:t>Metal solids are good conductors of electricity because ________</a:t>
            </a:r>
            <a:endParaRPr lang="en-US" sz="2700" dirty="0">
              <a:solidFill>
                <a:schemeClr val="accent4"/>
              </a:solidFill>
              <a:latin typeface="Arial" charset="0"/>
              <a:ea typeface="Arial" charset="0"/>
              <a:cs typeface="Arial" charset="0"/>
            </a:endParaRPr>
          </a:p>
        </p:txBody>
      </p:sp>
      <p:sp>
        <p:nvSpPr>
          <p:cNvPr id="2051" name="TPAnswers"/>
          <p:cNvSpPr>
            <a:spLocks noGrp="1"/>
          </p:cNvSpPr>
          <p:nvPr>
            <p:ph idx="1"/>
            <p:custDataLst>
              <p:tags r:id="rId2"/>
            </p:custDataLst>
          </p:nvPr>
        </p:nvSpPr>
        <p:spPr>
          <a:xfrm>
            <a:off x="152400" y="2458294"/>
            <a:ext cx="8839200" cy="4247305"/>
          </a:xfrm>
        </p:spPr>
        <p:txBody>
          <a:bodyPr/>
          <a:lstStyle/>
          <a:p>
            <a:pPr marL="514350" indent="-514350">
              <a:buFont typeface="Arial" charset="0"/>
              <a:buAutoNum type="alphaUcPeriod"/>
            </a:pPr>
            <a:r>
              <a:rPr lang="en-US" sz="2800" dirty="0">
                <a:solidFill>
                  <a:schemeClr val="accent4"/>
                </a:solidFill>
                <a:latin typeface="Arial" charset="0"/>
                <a:ea typeface="Arial" charset="0"/>
                <a:cs typeface="Arial" charset="0"/>
              </a:rPr>
              <a:t>they are easily ionized.</a:t>
            </a:r>
          </a:p>
          <a:p>
            <a:pPr marL="514350" indent="-514350">
              <a:buFont typeface="Arial" charset="0"/>
              <a:buAutoNum type="alphaUcPeriod"/>
            </a:pPr>
            <a:r>
              <a:rPr lang="en-US" sz="2800" dirty="0">
                <a:solidFill>
                  <a:schemeClr val="accent4"/>
                </a:solidFill>
                <a:latin typeface="Arial" charset="0"/>
                <a:ea typeface="Arial" charset="0"/>
                <a:cs typeface="Arial" charset="0"/>
              </a:rPr>
              <a:t>their valence electrons are not localized.</a:t>
            </a:r>
          </a:p>
          <a:p>
            <a:pPr marL="514350" indent="-514350">
              <a:buFont typeface="Arial" charset="0"/>
              <a:buAutoNum type="alphaUcPeriod"/>
            </a:pPr>
            <a:r>
              <a:rPr lang="en-US" sz="2800" dirty="0">
                <a:solidFill>
                  <a:schemeClr val="accent4"/>
                </a:solidFill>
                <a:latin typeface="Arial" charset="0"/>
                <a:ea typeface="Arial" charset="0"/>
                <a:cs typeface="Arial" charset="0"/>
              </a:rPr>
              <a:t>they are easily reduced and oxidized.</a:t>
            </a:r>
          </a:p>
          <a:p>
            <a:pPr marL="514350" indent="-514350">
              <a:buFont typeface="Arial" charset="0"/>
              <a:buAutoNum type="alphaUcPeriod"/>
            </a:pPr>
            <a:r>
              <a:rPr lang="en-US" sz="2800" dirty="0">
                <a:solidFill>
                  <a:schemeClr val="accent4"/>
                </a:solidFill>
                <a:latin typeface="Arial" charset="0"/>
                <a:ea typeface="Arial" charset="0"/>
                <a:cs typeface="Arial" charset="0"/>
              </a:rPr>
              <a:t>they can be drawn into wires.</a:t>
            </a:r>
          </a:p>
          <a:p>
            <a:pPr marL="514350" indent="-514350">
              <a:buFont typeface="Arial" charset="0"/>
              <a:buAutoNum type="alphaUcPeriod"/>
            </a:pPr>
            <a:r>
              <a:rPr lang="en-US" sz="2800" dirty="0">
                <a:solidFill>
                  <a:schemeClr val="accent4"/>
                </a:solidFill>
                <a:latin typeface="Arial" charset="0"/>
                <a:ea typeface="Arial" charset="0"/>
                <a:cs typeface="Arial" charset="0"/>
              </a:rPr>
              <a:t>they are ductile.</a:t>
            </a:r>
            <a:endParaRPr lang="en-US" sz="2600" dirty="0">
              <a:solidFill>
                <a:schemeClr val="accent4"/>
              </a:solidFill>
              <a:latin typeface="Arial" charset="0"/>
              <a:ea typeface="Arial" charset="0"/>
              <a:cs typeface="Arial" charset="0"/>
            </a:endParaRPr>
          </a:p>
        </p:txBody>
      </p:sp>
      <p:sp>
        <p:nvSpPr>
          <p:cNvPr id="5" name="Rectangle 3"/>
          <p:cNvSpPr txBox="1">
            <a:spLocks noChangeArrowheads="1"/>
          </p:cNvSpPr>
          <p:nvPr/>
        </p:nvSpPr>
        <p:spPr>
          <a:xfrm>
            <a:off x="76200" y="1143000"/>
            <a:ext cx="9059333" cy="1676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4763">
              <a:buFontTx/>
              <a:buNone/>
            </a:pPr>
            <a:endParaRPr lang="en-US" dirty="0">
              <a:solidFill>
                <a:srgbClr val="000000"/>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ustDataLst>
      <p:tags r:id="rId1"/>
    </p:custDataLst>
    <p:extLst>
      <p:ext uri="{BB962C8B-B14F-4D97-AF65-F5344CB8AC3E}">
        <p14:creationId xmlns:p14="http://schemas.microsoft.com/office/powerpoint/2010/main" val="1184953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lumMod val="90000"/>
          </a:schemeClr>
        </a:solidFill>
        <a:effectLst/>
      </p:bgPr>
    </p:bg>
    <p:spTree>
      <p:nvGrpSpPr>
        <p:cNvPr id="1" name=""/>
        <p:cNvGrpSpPr/>
        <p:nvPr/>
      </p:nvGrpSpPr>
      <p:grpSpPr>
        <a:xfrm>
          <a:off x="0" y="0"/>
          <a:ext cx="0" cy="0"/>
          <a:chOff x="0" y="0"/>
          <a:chExt cx="0" cy="0"/>
        </a:xfrm>
      </p:grpSpPr>
      <p:pic>
        <p:nvPicPr>
          <p:cNvPr id="4" name="TPChart" title="Results Chart">
            <a:extLst>
              <a:ext uri="{FF2B5EF4-FFF2-40B4-BE49-F238E27FC236}">
                <a16:creationId xmlns:a16="http://schemas.microsoft.com/office/drawing/2014/main" id="{3C91B5D2-CFD6-0D4A-AE55-778B01DE2A54}"/>
              </a:ext>
            </a:extLst>
          </p:cNvPr>
          <p:cNvPicPr>
            <a:picLocks/>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572000" y="2286000"/>
            <a:ext cx="4572000" cy="5143500"/>
          </a:xfrm>
          <a:prstGeom prst="rect">
            <a:avLst/>
          </a:prstGeom>
        </p:spPr>
      </p:pic>
      <p:sp>
        <p:nvSpPr>
          <p:cNvPr id="2050" name="TPQuestion"/>
          <p:cNvSpPr>
            <a:spLocks noGrp="1"/>
          </p:cNvSpPr>
          <p:nvPr>
            <p:ph type="title"/>
          </p:nvPr>
        </p:nvSpPr>
        <p:spPr>
          <a:xfrm>
            <a:off x="76199" y="1143002"/>
            <a:ext cx="8991601" cy="990598"/>
          </a:xfrm>
        </p:spPr>
        <p:txBody>
          <a:bodyPr/>
          <a:lstStyle/>
          <a:p>
            <a:pPr indent="4763" algn="l"/>
            <a:r>
              <a:rPr lang="en-US" sz="2700">
                <a:solidFill>
                  <a:schemeClr val="accent4"/>
                </a:solidFill>
                <a:latin typeface="Arial" charset="0"/>
                <a:ea typeface="Arial" charset="0"/>
                <a:cs typeface="Arial" charset="0"/>
              </a:rPr>
              <a:t>Metal solids are good conductors of electricity because ________</a:t>
            </a:r>
            <a:endParaRPr lang="en-US" sz="2700" dirty="0">
              <a:solidFill>
                <a:schemeClr val="accent4"/>
              </a:solidFill>
              <a:latin typeface="Arial" charset="0"/>
              <a:ea typeface="Arial" charset="0"/>
              <a:cs typeface="Arial" charset="0"/>
            </a:endParaRPr>
          </a:p>
        </p:txBody>
      </p:sp>
      <p:sp>
        <p:nvSpPr>
          <p:cNvPr id="2051" name="TPAnswers"/>
          <p:cNvSpPr>
            <a:spLocks noGrp="1"/>
          </p:cNvSpPr>
          <p:nvPr>
            <p:ph idx="1"/>
            <p:custDataLst>
              <p:tags r:id="rId3"/>
            </p:custDataLst>
          </p:nvPr>
        </p:nvSpPr>
        <p:spPr>
          <a:xfrm>
            <a:off x="152400" y="2458294"/>
            <a:ext cx="8839200" cy="4247305"/>
          </a:xfrm>
        </p:spPr>
        <p:txBody>
          <a:bodyPr/>
          <a:lstStyle/>
          <a:p>
            <a:pPr marL="514350" indent="-514350">
              <a:buFont typeface="Arial" charset="0"/>
              <a:buAutoNum type="alphaUcPeriod"/>
            </a:pPr>
            <a:r>
              <a:rPr lang="en-US" sz="2800" dirty="0">
                <a:solidFill>
                  <a:schemeClr val="accent4"/>
                </a:solidFill>
                <a:latin typeface="Arial" charset="0"/>
                <a:ea typeface="Arial" charset="0"/>
                <a:cs typeface="Arial" charset="0"/>
              </a:rPr>
              <a:t>they are easily ionized.</a:t>
            </a:r>
          </a:p>
          <a:p>
            <a:pPr marL="514350" indent="-514350">
              <a:buFont typeface="Arial" charset="0"/>
              <a:buAutoNum type="alphaUcPeriod"/>
            </a:pPr>
            <a:r>
              <a:rPr lang="en-US" sz="2800" dirty="0">
                <a:solidFill>
                  <a:schemeClr val="accent4"/>
                </a:solidFill>
                <a:latin typeface="Arial" charset="0"/>
                <a:ea typeface="Arial" charset="0"/>
                <a:cs typeface="Arial" charset="0"/>
              </a:rPr>
              <a:t>their valence electrons are not localized.</a:t>
            </a:r>
          </a:p>
          <a:p>
            <a:pPr marL="514350" indent="-514350">
              <a:buFont typeface="Arial" charset="0"/>
              <a:buAutoNum type="alphaUcPeriod"/>
            </a:pPr>
            <a:r>
              <a:rPr lang="en-US" sz="2800" dirty="0">
                <a:solidFill>
                  <a:schemeClr val="accent4"/>
                </a:solidFill>
                <a:latin typeface="Arial" charset="0"/>
                <a:ea typeface="Arial" charset="0"/>
                <a:cs typeface="Arial" charset="0"/>
              </a:rPr>
              <a:t>they are easily reduced and oxidized.</a:t>
            </a:r>
          </a:p>
          <a:p>
            <a:pPr marL="514350" indent="-514350">
              <a:buFont typeface="Arial" charset="0"/>
              <a:buAutoNum type="alphaUcPeriod"/>
            </a:pPr>
            <a:r>
              <a:rPr lang="en-US" sz="2800" dirty="0">
                <a:solidFill>
                  <a:schemeClr val="accent4"/>
                </a:solidFill>
                <a:latin typeface="Arial" charset="0"/>
                <a:ea typeface="Arial" charset="0"/>
                <a:cs typeface="Arial" charset="0"/>
              </a:rPr>
              <a:t>they can be drawn into wires.</a:t>
            </a:r>
          </a:p>
          <a:p>
            <a:pPr marL="514350" indent="-514350">
              <a:buFont typeface="Arial" charset="0"/>
              <a:buAutoNum type="alphaUcPeriod"/>
            </a:pPr>
            <a:r>
              <a:rPr lang="en-US" sz="2800" dirty="0">
                <a:solidFill>
                  <a:schemeClr val="accent4"/>
                </a:solidFill>
                <a:latin typeface="Arial" charset="0"/>
                <a:ea typeface="Arial" charset="0"/>
                <a:cs typeface="Arial" charset="0"/>
              </a:rPr>
              <a:t>they are ductile.</a:t>
            </a:r>
            <a:endParaRPr lang="en-US" sz="2600" dirty="0">
              <a:solidFill>
                <a:schemeClr val="accent4"/>
              </a:solidFill>
              <a:latin typeface="Arial" charset="0"/>
              <a:ea typeface="Arial" charset="0"/>
              <a:cs typeface="Arial" charset="0"/>
            </a:endParaRPr>
          </a:p>
        </p:txBody>
      </p:sp>
      <p:sp>
        <p:nvSpPr>
          <p:cNvPr id="5" name="Rectangle 3"/>
          <p:cNvSpPr txBox="1">
            <a:spLocks noChangeArrowheads="1"/>
          </p:cNvSpPr>
          <p:nvPr/>
        </p:nvSpPr>
        <p:spPr>
          <a:xfrm>
            <a:off x="76200" y="1143000"/>
            <a:ext cx="9059333" cy="1676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4763">
              <a:buFontTx/>
              <a:buNone/>
            </a:pPr>
            <a:endParaRPr lang="en-US" dirty="0">
              <a:solidFill>
                <a:srgbClr val="000000"/>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Band Theory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0" name="Rectangle 19"/>
          <p:cNvSpPr/>
          <p:nvPr/>
        </p:nvSpPr>
        <p:spPr bwMode="auto">
          <a:xfrm>
            <a:off x="152400" y="2971800"/>
            <a:ext cx="7162800" cy="533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dirty="0">
              <a:solidFill>
                <a:srgbClr val="084333"/>
              </a:solidFill>
              <a:latin typeface="Times"/>
            </a:endParaRPr>
          </a:p>
        </p:txBody>
      </p:sp>
    </p:spTree>
    <p:custDataLst>
      <p:tags r:id="rId1"/>
    </p:custDataLst>
    <p:extLst>
      <p:ext uri="{BB962C8B-B14F-4D97-AF65-F5344CB8AC3E}">
        <p14:creationId xmlns:p14="http://schemas.microsoft.com/office/powerpoint/2010/main" val="752992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8FDB-CA76-485B-B16F-8236C57693E8}"/>
              </a:ext>
            </a:extLst>
          </p:cNvPr>
          <p:cNvSpPr>
            <a:spLocks noGrp="1"/>
          </p:cNvSpPr>
          <p:nvPr>
            <p:ph type="title"/>
          </p:nvPr>
        </p:nvSpPr>
        <p:spPr/>
        <p:txBody>
          <a:bodyPr/>
          <a:lstStyle/>
          <a:p>
            <a:r>
              <a:rPr lang="en-US" dirty="0"/>
              <a:t>Bandgap </a:t>
            </a:r>
            <a:r>
              <a:rPr lang="en-US" dirty="0" err="1"/>
              <a:t>E</a:t>
            </a:r>
            <a:r>
              <a:rPr lang="en-US" baseline="-25000" dirty="0" err="1"/>
              <a:t>g</a:t>
            </a:r>
            <a:r>
              <a:rPr lang="en-US" dirty="0"/>
              <a:t> in LEDs </a:t>
            </a:r>
            <a:br>
              <a:rPr lang="en-US" dirty="0"/>
            </a:br>
            <a:endParaRPr lang="en-US" dirty="0"/>
          </a:p>
        </p:txBody>
      </p:sp>
      <p:sp>
        <p:nvSpPr>
          <p:cNvPr id="3" name="Content Placeholder 2">
            <a:extLst>
              <a:ext uri="{FF2B5EF4-FFF2-40B4-BE49-F238E27FC236}">
                <a16:creationId xmlns:a16="http://schemas.microsoft.com/office/drawing/2014/main" id="{B355FEA9-59A3-4D95-BA26-004C12C2C918}"/>
              </a:ext>
            </a:extLst>
          </p:cNvPr>
          <p:cNvSpPr>
            <a:spLocks noGrp="1"/>
          </p:cNvSpPr>
          <p:nvPr>
            <p:ph idx="1"/>
          </p:nvPr>
        </p:nvSpPr>
        <p:spPr>
          <a:xfrm>
            <a:off x="628650" y="1899643"/>
            <a:ext cx="8345744" cy="3827264"/>
          </a:xfrm>
        </p:spPr>
        <p:txBody>
          <a:bodyPr>
            <a:normAutofit/>
          </a:bodyPr>
          <a:lstStyle/>
          <a:p>
            <a:r>
              <a:rPr lang="en-US" dirty="0"/>
              <a:t>Semiconductors have small </a:t>
            </a:r>
            <a:r>
              <a:rPr lang="en-US" dirty="0" err="1"/>
              <a:t>E</a:t>
            </a:r>
            <a:r>
              <a:rPr lang="en-US" baseline="-25000" dirty="0" err="1"/>
              <a:t>g</a:t>
            </a:r>
            <a:endParaRPr lang="en-US" dirty="0"/>
          </a:p>
          <a:p>
            <a:pPr lvl="1"/>
            <a:r>
              <a:rPr lang="en-US" dirty="0"/>
              <a:t>0.10 eV to 3.5 eV</a:t>
            </a:r>
          </a:p>
          <a:p>
            <a:r>
              <a:rPr lang="en-US" dirty="0" err="1"/>
              <a:t>E</a:t>
            </a:r>
            <a:r>
              <a:rPr lang="en-US" baseline="-25000" dirty="0" err="1"/>
              <a:t>g</a:t>
            </a:r>
            <a:r>
              <a:rPr lang="en-US" dirty="0"/>
              <a:t> determined by ratio of III-V dopants</a:t>
            </a:r>
          </a:p>
          <a:p>
            <a:pPr lvl="1"/>
            <a:r>
              <a:rPr lang="en-US" dirty="0"/>
              <a:t>All kinds of combinations!</a:t>
            </a:r>
          </a:p>
          <a:p>
            <a:pPr lvl="1"/>
            <a:r>
              <a:rPr lang="en-US" dirty="0"/>
              <a:t>In</a:t>
            </a:r>
            <a:r>
              <a:rPr lang="en-US" i="1" baseline="-25000" dirty="0"/>
              <a:t>x</a:t>
            </a:r>
            <a:r>
              <a:rPr lang="en-US" dirty="0"/>
              <a:t>Ga</a:t>
            </a:r>
            <a:r>
              <a:rPr lang="en-US" baseline="-25000" dirty="0"/>
              <a:t>1-</a:t>
            </a:r>
            <a:r>
              <a:rPr lang="en-US" i="1" baseline="-25000" dirty="0"/>
              <a:t>x</a:t>
            </a:r>
            <a:r>
              <a:rPr lang="en-US" dirty="0"/>
              <a:t>N</a:t>
            </a:r>
          </a:p>
          <a:p>
            <a:pPr lvl="1"/>
            <a:r>
              <a:rPr lang="en-US" dirty="0"/>
              <a:t>(Al</a:t>
            </a:r>
            <a:r>
              <a:rPr lang="en-US" i="1" baseline="-25000" dirty="0"/>
              <a:t>x</a:t>
            </a:r>
            <a:r>
              <a:rPr lang="en-US" dirty="0"/>
              <a:t>Ga</a:t>
            </a:r>
            <a:r>
              <a:rPr lang="en-US" baseline="-25000" dirty="0"/>
              <a:t>1-</a:t>
            </a:r>
            <a:r>
              <a:rPr lang="en-US" i="1" baseline="-25000" dirty="0"/>
              <a:t>x</a:t>
            </a:r>
            <a:r>
              <a:rPr lang="en-US" dirty="0"/>
              <a:t>)</a:t>
            </a:r>
            <a:r>
              <a:rPr lang="en-US" i="1" baseline="-25000" dirty="0"/>
              <a:t>y</a:t>
            </a:r>
            <a:r>
              <a:rPr lang="en-US" dirty="0"/>
              <a:t>In</a:t>
            </a:r>
            <a:r>
              <a:rPr lang="en-US" baseline="-25000" dirty="0"/>
              <a:t>1-</a:t>
            </a:r>
            <a:r>
              <a:rPr lang="en-US" i="1" baseline="-25000" dirty="0"/>
              <a:t>y</a:t>
            </a:r>
            <a:r>
              <a:rPr lang="en-US" dirty="0"/>
              <a:t>P</a:t>
            </a:r>
          </a:p>
          <a:p>
            <a:r>
              <a:rPr lang="en-US" dirty="0"/>
              <a:t>Blue has a large bandgap</a:t>
            </a:r>
          </a:p>
          <a:p>
            <a:pPr lvl="1"/>
            <a:r>
              <a:rPr lang="en-US" dirty="0"/>
              <a:t>Stable blue LEDs are difficult</a:t>
            </a:r>
          </a:p>
          <a:p>
            <a:endParaRPr lang="en-US" dirty="0"/>
          </a:p>
        </p:txBody>
      </p:sp>
      <p:sp>
        <p:nvSpPr>
          <p:cNvPr id="5" name="Rectangle 4">
            <a:extLst>
              <a:ext uri="{FF2B5EF4-FFF2-40B4-BE49-F238E27FC236}">
                <a16:creationId xmlns:a16="http://schemas.microsoft.com/office/drawing/2014/main" id="{AF8B1DA4-241E-4D79-A573-4558D4C6B5D5}"/>
              </a:ext>
            </a:extLst>
          </p:cNvPr>
          <p:cNvSpPr/>
          <p:nvPr/>
        </p:nvSpPr>
        <p:spPr>
          <a:xfrm>
            <a:off x="1" y="5632478"/>
            <a:ext cx="2877711" cy="369332"/>
          </a:xfrm>
          <a:prstGeom prst="rect">
            <a:avLst/>
          </a:prstGeom>
        </p:spPr>
        <p:txBody>
          <a:bodyPr wrap="none">
            <a:spAutoFit/>
          </a:bodyPr>
          <a:lstStyle/>
          <a:p>
            <a:pPr defTabSz="342900" fontAlgn="auto">
              <a:spcBef>
                <a:spcPts val="0"/>
              </a:spcBef>
              <a:spcAft>
                <a:spcPts val="0"/>
              </a:spcAft>
            </a:pPr>
            <a:r>
              <a:rPr lang="en-US" sz="900" dirty="0">
                <a:solidFill>
                  <a:srgbClr val="E7E6E6">
                    <a:lumMod val="50000"/>
                  </a:srgbClr>
                </a:solidFill>
                <a:latin typeface="Arial" panose="020B0604020202020204"/>
                <a:cs typeface="+mn-cs"/>
              </a:rPr>
              <a:t>Simard-</a:t>
            </a:r>
            <a:r>
              <a:rPr lang="en-US" sz="900" dirty="0" err="1">
                <a:solidFill>
                  <a:srgbClr val="E7E6E6">
                    <a:lumMod val="50000"/>
                  </a:srgbClr>
                </a:solidFill>
                <a:latin typeface="Arial" panose="020B0604020202020204"/>
                <a:cs typeface="+mn-cs"/>
              </a:rPr>
              <a:t>Normandin</a:t>
            </a:r>
            <a:r>
              <a:rPr lang="en-US" sz="900" dirty="0">
                <a:solidFill>
                  <a:srgbClr val="E7E6E6">
                    <a:lumMod val="50000"/>
                  </a:srgbClr>
                </a:solidFill>
                <a:latin typeface="Arial" panose="020B0604020202020204"/>
                <a:cs typeface="+mn-cs"/>
              </a:rPr>
              <a:t>, </a:t>
            </a:r>
            <a:r>
              <a:rPr lang="en-US" sz="900" i="1" dirty="0">
                <a:solidFill>
                  <a:srgbClr val="E7E6E6">
                    <a:lumMod val="50000"/>
                  </a:srgbClr>
                </a:solidFill>
                <a:latin typeface="Arial" panose="020B0604020202020204"/>
                <a:cs typeface="+mn-cs"/>
              </a:rPr>
              <a:t>LED Technology Journal, </a:t>
            </a:r>
            <a:r>
              <a:rPr lang="en-US" sz="900" b="1" dirty="0">
                <a:solidFill>
                  <a:srgbClr val="E7E6E6">
                    <a:lumMod val="50000"/>
                  </a:srgbClr>
                </a:solidFill>
                <a:latin typeface="Arial" panose="020B0604020202020204"/>
                <a:cs typeface="+mn-cs"/>
              </a:rPr>
              <a:t>2013</a:t>
            </a:r>
          </a:p>
          <a:p>
            <a:pPr defTabSz="342900" fontAlgn="auto">
              <a:spcBef>
                <a:spcPts val="0"/>
              </a:spcBef>
              <a:spcAft>
                <a:spcPts val="0"/>
              </a:spcAft>
            </a:pPr>
            <a:r>
              <a:rPr lang="en-US" sz="900" dirty="0">
                <a:solidFill>
                  <a:srgbClr val="E7E6E6">
                    <a:lumMod val="50000"/>
                  </a:srgbClr>
                </a:solidFill>
                <a:latin typeface="Arial" panose="020B0604020202020204"/>
                <a:cs typeface="+mn-cs"/>
              </a:rPr>
              <a:t>Image from: https://www.fiberlabs-inc.com/about-led/</a:t>
            </a:r>
          </a:p>
        </p:txBody>
      </p:sp>
      <p:pic>
        <p:nvPicPr>
          <p:cNvPr id="7" name="Picture 2" descr="Image result for red green blue band gap">
            <a:extLst>
              <a:ext uri="{FF2B5EF4-FFF2-40B4-BE49-F238E27FC236}">
                <a16:creationId xmlns:a16="http://schemas.microsoft.com/office/drawing/2014/main" id="{8EEC46C4-6DC7-4FF9-AE8B-C49A3AE88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092" y="3519334"/>
            <a:ext cx="4797908" cy="204378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62FDCF0-BF8D-42CC-B56E-718EAAACCDB6}"/>
              </a:ext>
            </a:extLst>
          </p:cNvPr>
          <p:cNvSpPr>
            <a:spLocks noGrp="1"/>
          </p:cNvSpPr>
          <p:nvPr>
            <p:ph type="sldNum" sz="quarter" idx="12"/>
          </p:nvPr>
        </p:nvSpPr>
        <p:spPr/>
        <p:txBody>
          <a:bodyPr/>
          <a:lstStyle/>
          <a:p>
            <a:pPr defTabSz="342900" fontAlgn="auto">
              <a:spcBef>
                <a:spcPts val="0"/>
              </a:spcBef>
              <a:spcAft>
                <a:spcPts val="0"/>
              </a:spcAft>
            </a:pPr>
            <a:fld id="{0195BFA0-DCB6-4DE3-A223-D0DD2B6767AF}" type="slidenum">
              <a:rPr lang="en-US">
                <a:solidFill>
                  <a:prstClr val="black">
                    <a:tint val="75000"/>
                  </a:prstClr>
                </a:solidFill>
                <a:latin typeface="Arial" panose="020B0604020202020204"/>
                <a:cs typeface="+mn-cs"/>
              </a:rPr>
              <a:pPr defTabSz="342900" fontAlgn="auto">
                <a:spcBef>
                  <a:spcPts val="0"/>
                </a:spcBef>
                <a:spcAft>
                  <a:spcPts val="0"/>
                </a:spcAft>
              </a:pPr>
              <a:t>49</a:t>
            </a:fld>
            <a:endParaRPr lang="en-US">
              <a:solidFill>
                <a:prstClr val="black">
                  <a:tint val="75000"/>
                </a:prstClr>
              </a:solidFill>
              <a:latin typeface="Arial" panose="020B0604020202020204"/>
              <a:cs typeface="+mn-cs"/>
            </a:endParaRPr>
          </a:p>
        </p:txBody>
      </p:sp>
    </p:spTree>
    <p:extLst>
      <p:ext uri="{BB962C8B-B14F-4D97-AF65-F5344CB8AC3E}">
        <p14:creationId xmlns:p14="http://schemas.microsoft.com/office/powerpoint/2010/main" val="134119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A108-578F-4D4B-8FC2-0656929D5D27}"/>
              </a:ext>
            </a:extLst>
          </p:cNvPr>
          <p:cNvSpPr>
            <a:spLocks noGrp="1"/>
          </p:cNvSpPr>
          <p:nvPr>
            <p:ph idx="1"/>
          </p:nvPr>
        </p:nvSpPr>
        <p:spPr>
          <a:xfrm>
            <a:off x="76200" y="1066800"/>
            <a:ext cx="8991600" cy="4396582"/>
          </a:xfrm>
        </p:spPr>
        <p:txBody>
          <a:bodyPr/>
          <a:lstStyle/>
          <a:p>
            <a:pPr marL="465138" indent="-465138" eaLnBrk="1" hangingPunct="1">
              <a:defRPr/>
            </a:pPr>
            <a:r>
              <a:rPr lang="en-US" altLang="en-US" sz="2800" b="1" dirty="0">
                <a:solidFill>
                  <a:schemeClr val="accent4"/>
                </a:solidFill>
                <a:latin typeface="Arial" panose="020B0604020202020204" pitchFamily="34" charset="0"/>
                <a:cs typeface="Arial" panose="020B0604020202020204" pitchFamily="34" charset="0"/>
              </a:rPr>
              <a:t>Ionic solid: </a:t>
            </a:r>
            <a:r>
              <a:rPr lang="en-US" altLang="en-US" sz="2800" dirty="0">
                <a:solidFill>
                  <a:schemeClr val="accent4"/>
                </a:solidFill>
                <a:latin typeface="Arial" panose="020B0604020202020204" pitchFamily="34" charset="0"/>
                <a:cs typeface="Arial" panose="020B0604020202020204" pitchFamily="34" charset="0"/>
              </a:rPr>
              <a:t>possesses ions at the points of the lattice that describe their structures </a:t>
            </a:r>
          </a:p>
          <a:p>
            <a:pPr marL="465138" indent="-465138" eaLnBrk="1" hangingPunct="1">
              <a:defRPr/>
            </a:pPr>
            <a:r>
              <a:rPr lang="en-US" altLang="en-US" sz="2800" b="1" dirty="0">
                <a:solidFill>
                  <a:schemeClr val="accent4"/>
                </a:solidFill>
                <a:latin typeface="Arial" panose="020B0604020202020204" pitchFamily="34" charset="0"/>
                <a:cs typeface="Arial" panose="020B0604020202020204" pitchFamily="34" charset="0"/>
              </a:rPr>
              <a:t>Molecular solid: </a:t>
            </a:r>
            <a:r>
              <a:rPr lang="en-US" altLang="en-US" sz="2800" dirty="0">
                <a:solidFill>
                  <a:schemeClr val="accent4"/>
                </a:solidFill>
                <a:latin typeface="Arial" panose="020B0604020202020204" pitchFamily="34" charset="0"/>
                <a:cs typeface="Arial" panose="020B0604020202020204" pitchFamily="34" charset="0"/>
              </a:rPr>
              <a:t>discrete covalently bonded molecules at each lattice point(s)</a:t>
            </a:r>
          </a:p>
          <a:p>
            <a:pPr marL="465138" indent="-465138" eaLnBrk="1" hangingPunct="1">
              <a:defRPr/>
            </a:pPr>
            <a:r>
              <a:rPr lang="en-US" altLang="en-US" sz="2800" b="1" dirty="0">
                <a:solidFill>
                  <a:schemeClr val="accent4"/>
                </a:solidFill>
                <a:latin typeface="Arial" panose="020B0604020202020204" pitchFamily="34" charset="0"/>
                <a:cs typeface="Arial" panose="020B0604020202020204" pitchFamily="34" charset="0"/>
              </a:rPr>
              <a:t>Atomic solid: </a:t>
            </a:r>
            <a:r>
              <a:rPr lang="en-US" altLang="en-US" sz="2800" dirty="0">
                <a:solidFill>
                  <a:schemeClr val="accent4"/>
                </a:solidFill>
                <a:latin typeface="Arial" panose="020B0604020202020204" pitchFamily="34" charset="0"/>
                <a:cs typeface="Arial" panose="020B0604020202020204" pitchFamily="34" charset="0"/>
              </a:rPr>
              <a:t>atoms at the lattice points that describe its structure (e.g. metallic solids, network solids, or group 8A (18) solids)</a:t>
            </a:r>
          </a:p>
        </p:txBody>
      </p:sp>
      <p:sp>
        <p:nvSpPr>
          <p:cNvPr id="6" name="Title 1">
            <a:extLst>
              <a:ext uri="{FF2B5EF4-FFF2-40B4-BE49-F238E27FC236}">
                <a16:creationId xmlns:a16="http://schemas.microsoft.com/office/drawing/2014/main" id="{502843EE-B374-4620-8578-A8E572D19430}"/>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Types of Crystalline Solids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3F1F3C51-3E55-4A28-80C9-19107D543445}"/>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1">
            <a:extLst>
              <a:ext uri="{FF2B5EF4-FFF2-40B4-BE49-F238E27FC236}">
                <a16:creationId xmlns:a16="http://schemas.microsoft.com/office/drawing/2014/main" id="{270C462A-C3A0-47BE-B9FB-13BFDA3E60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7000" y="4419600"/>
            <a:ext cx="8940800" cy="1671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63229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6200" y="1066800"/>
            <a:ext cx="8991600" cy="1828800"/>
          </a:xfrm>
        </p:spPr>
        <p:txBody>
          <a:bodyPr/>
          <a:lstStyle/>
          <a:p>
            <a:pPr marL="0" indent="0">
              <a:spcBef>
                <a:spcPts val="300"/>
              </a:spcBef>
              <a:buNone/>
              <a:defRPr/>
            </a:pPr>
            <a:r>
              <a:rPr lang="en-US" sz="2800" dirty="0">
                <a:solidFill>
                  <a:schemeClr val="accent4"/>
                </a:solidFill>
                <a:latin typeface="Arial" panose="020B0604020202020204" pitchFamily="34" charset="0"/>
                <a:cs typeface="Arial" panose="020B0604020202020204" pitchFamily="34" charset="0"/>
              </a:rPr>
              <a:t>When a small amount of silver is added to zinc sulfide as an activator, the band gap of the resulting material is approximately 266 kJ/mol. If it were used as a light-emitting diode, what color of light would be emitted?</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Band Gaps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2407153946"/>
              </p:ext>
            </p:extLst>
          </p:nvPr>
        </p:nvGraphicFramePr>
        <p:xfrm>
          <a:off x="2590800" y="3264954"/>
          <a:ext cx="1135062" cy="439737"/>
        </p:xfrm>
        <a:graphic>
          <a:graphicData uri="http://schemas.openxmlformats.org/presentationml/2006/ole">
            <mc:AlternateContent xmlns:mc="http://schemas.openxmlformats.org/markup-compatibility/2006">
              <mc:Choice xmlns:v="urn:schemas-microsoft-com:vml" Requires="v">
                <p:oleObj spid="_x0000_s2052" name="Equation" r:id="rId4" imgW="457200" imgH="177480" progId="Equation.3">
                  <p:embed/>
                </p:oleObj>
              </mc:Choice>
              <mc:Fallback>
                <p:oleObj name="Equation" r:id="rId4" imgW="457200" imgH="177480" progId="Equation.3">
                  <p:embed/>
                  <p:pic>
                    <p:nvPicPr>
                      <p:cNvPr id="6" name="Object 5"/>
                      <p:cNvPicPr/>
                      <p:nvPr/>
                    </p:nvPicPr>
                    <p:blipFill>
                      <a:blip r:embed="rId5"/>
                      <a:stretch>
                        <a:fillRect/>
                      </a:stretch>
                    </p:blipFill>
                    <p:spPr>
                      <a:xfrm>
                        <a:off x="2590800" y="3264954"/>
                        <a:ext cx="1135062" cy="439737"/>
                      </a:xfrm>
                      <a:prstGeom prst="rect">
                        <a:avLst/>
                      </a:prstGeom>
                    </p:spPr>
                  </p:pic>
                </p:oleObj>
              </mc:Fallback>
            </mc:AlternateContent>
          </a:graphicData>
        </a:graphic>
      </p:graphicFrame>
      <p:sp>
        <p:nvSpPr>
          <p:cNvPr id="8" name="TextBox 7"/>
          <p:cNvSpPr txBox="1"/>
          <p:nvPr/>
        </p:nvSpPr>
        <p:spPr>
          <a:xfrm>
            <a:off x="76200" y="3264954"/>
            <a:ext cx="2133600" cy="400110"/>
          </a:xfrm>
          <a:prstGeom prst="rect">
            <a:avLst/>
          </a:prstGeom>
          <a:noFill/>
        </p:spPr>
        <p:txBody>
          <a:bodyPr wrap="square" rtlCol="0">
            <a:spAutoFit/>
          </a:bodyPr>
          <a:lstStyle/>
          <a:p>
            <a:r>
              <a:rPr lang="en-US" sz="2000" i="1" dirty="0">
                <a:solidFill>
                  <a:srgbClr val="3366FF"/>
                </a:solidFill>
              </a:rPr>
              <a:t>Energy of Light</a:t>
            </a:r>
          </a:p>
        </p:txBody>
      </p:sp>
      <p:sp>
        <p:nvSpPr>
          <p:cNvPr id="9" name="TextBox 8"/>
          <p:cNvSpPr txBox="1"/>
          <p:nvPr/>
        </p:nvSpPr>
        <p:spPr>
          <a:xfrm>
            <a:off x="3830053" y="2776936"/>
            <a:ext cx="5257800" cy="1323439"/>
          </a:xfrm>
          <a:prstGeom prst="rect">
            <a:avLst/>
          </a:prstGeom>
          <a:noFill/>
        </p:spPr>
        <p:txBody>
          <a:bodyPr wrap="square" rtlCol="0">
            <a:spAutoFit/>
          </a:bodyPr>
          <a:lstStyle/>
          <a:p>
            <a:r>
              <a:rPr lang="en-US" sz="2000" i="1" dirty="0">
                <a:solidFill>
                  <a:srgbClr val="3366FF"/>
                </a:solidFill>
              </a:rPr>
              <a:t>Where:</a:t>
            </a:r>
          </a:p>
          <a:p>
            <a:r>
              <a:rPr lang="en-US" sz="2000" i="1" dirty="0">
                <a:solidFill>
                  <a:srgbClr val="3366FF"/>
                </a:solidFill>
              </a:rPr>
              <a:t>     h = Planck’s constant = 6.626 × 10</a:t>
            </a:r>
            <a:r>
              <a:rPr lang="en-US" sz="2000" i="1" baseline="30000" dirty="0">
                <a:solidFill>
                  <a:srgbClr val="3366FF"/>
                </a:solidFill>
              </a:rPr>
              <a:t>-34</a:t>
            </a:r>
            <a:r>
              <a:rPr lang="en-US" sz="2000" i="1" dirty="0">
                <a:solidFill>
                  <a:srgbClr val="3366FF"/>
                </a:solidFill>
              </a:rPr>
              <a:t> J</a:t>
            </a:r>
            <a:r>
              <a:rPr lang="en-US" sz="2000" i="1" dirty="0">
                <a:solidFill>
                  <a:srgbClr val="3366FF"/>
                </a:solidFill>
                <a:latin typeface="Arial" panose="020B0604020202020204" pitchFamily="34" charset="0"/>
                <a:cs typeface="Arial" panose="020B0604020202020204" pitchFamily="34" charset="0"/>
              </a:rPr>
              <a:t>∙</a:t>
            </a:r>
            <a:r>
              <a:rPr lang="en-US" sz="2000" i="1" dirty="0">
                <a:solidFill>
                  <a:srgbClr val="3366FF"/>
                </a:solidFill>
              </a:rPr>
              <a:t>s</a:t>
            </a:r>
          </a:p>
          <a:p>
            <a:r>
              <a:rPr lang="en-US" sz="2000" i="1" dirty="0">
                <a:solidFill>
                  <a:srgbClr val="3366FF"/>
                </a:solidFill>
              </a:rPr>
              <a:t>     v = frequency in Hz (s</a:t>
            </a:r>
            <a:r>
              <a:rPr lang="en-US" sz="2000" i="1" baseline="30000" dirty="0">
                <a:solidFill>
                  <a:srgbClr val="3366FF"/>
                </a:solidFill>
              </a:rPr>
              <a:t>-1</a:t>
            </a:r>
            <a:r>
              <a:rPr lang="en-US" sz="2000" i="1" dirty="0">
                <a:solidFill>
                  <a:srgbClr val="3366FF"/>
                </a:solidFill>
              </a:rPr>
              <a:t>) </a:t>
            </a:r>
          </a:p>
          <a:p>
            <a:r>
              <a:rPr lang="en-US" sz="2000" i="1" dirty="0">
                <a:solidFill>
                  <a:srgbClr val="3366FF"/>
                </a:solidFill>
              </a:rPr>
              <a:t>    E = energy per photon	</a:t>
            </a:r>
          </a:p>
        </p:txBody>
      </p:sp>
      <p:graphicFrame>
        <p:nvGraphicFramePr>
          <p:cNvPr id="10" name="Object 9"/>
          <p:cNvGraphicFramePr>
            <a:graphicFrameLocks noChangeAspect="1"/>
          </p:cNvGraphicFramePr>
          <p:nvPr>
            <p:extLst>
              <p:ext uri="{D42A27DB-BD31-4B8C-83A1-F6EECF244321}">
                <p14:modId xmlns:p14="http://schemas.microsoft.com/office/powerpoint/2010/main" val="3583378581"/>
              </p:ext>
            </p:extLst>
          </p:nvPr>
        </p:nvGraphicFramePr>
        <p:xfrm>
          <a:off x="2672430" y="4180500"/>
          <a:ext cx="1041400" cy="439738"/>
        </p:xfrm>
        <a:graphic>
          <a:graphicData uri="http://schemas.openxmlformats.org/presentationml/2006/ole">
            <mc:AlternateContent xmlns:mc="http://schemas.openxmlformats.org/markup-compatibility/2006">
              <mc:Choice xmlns:v="urn:schemas-microsoft-com:vml" Requires="v">
                <p:oleObj spid="_x0000_s2053" name="Equation" r:id="rId6" imgW="419040" imgH="177480" progId="Equation.3">
                  <p:embed/>
                </p:oleObj>
              </mc:Choice>
              <mc:Fallback>
                <p:oleObj name="Equation" r:id="rId6" imgW="419040" imgH="177480" progId="Equation.3">
                  <p:embed/>
                  <p:pic>
                    <p:nvPicPr>
                      <p:cNvPr id="10" name="Object 9"/>
                      <p:cNvPicPr/>
                      <p:nvPr/>
                    </p:nvPicPr>
                    <p:blipFill>
                      <a:blip r:embed="rId7"/>
                      <a:stretch>
                        <a:fillRect/>
                      </a:stretch>
                    </p:blipFill>
                    <p:spPr>
                      <a:xfrm>
                        <a:off x="2672430" y="4180500"/>
                        <a:ext cx="1041400" cy="439738"/>
                      </a:xfrm>
                      <a:prstGeom prst="rect">
                        <a:avLst/>
                      </a:prstGeom>
                    </p:spPr>
                  </p:pic>
                </p:oleObj>
              </mc:Fallback>
            </mc:AlternateContent>
          </a:graphicData>
        </a:graphic>
      </p:graphicFrame>
      <p:sp>
        <p:nvSpPr>
          <p:cNvPr id="11" name="TextBox 10"/>
          <p:cNvSpPr txBox="1"/>
          <p:nvPr/>
        </p:nvSpPr>
        <p:spPr>
          <a:xfrm>
            <a:off x="76200" y="3985293"/>
            <a:ext cx="2362200" cy="1015663"/>
          </a:xfrm>
          <a:prstGeom prst="rect">
            <a:avLst/>
          </a:prstGeom>
          <a:noFill/>
        </p:spPr>
        <p:txBody>
          <a:bodyPr wrap="square" rtlCol="0">
            <a:spAutoFit/>
          </a:bodyPr>
          <a:lstStyle/>
          <a:p>
            <a:r>
              <a:rPr lang="en-US" sz="2000" i="1" dirty="0">
                <a:solidFill>
                  <a:srgbClr val="3366FF"/>
                </a:solidFill>
              </a:rPr>
              <a:t>Relationship between frequency and wavelength</a:t>
            </a:r>
          </a:p>
        </p:txBody>
      </p:sp>
      <p:sp>
        <p:nvSpPr>
          <p:cNvPr id="12" name="TextBox 11"/>
          <p:cNvSpPr txBox="1"/>
          <p:nvPr/>
        </p:nvSpPr>
        <p:spPr>
          <a:xfrm>
            <a:off x="3882189" y="4108396"/>
            <a:ext cx="5257800" cy="1015663"/>
          </a:xfrm>
          <a:prstGeom prst="rect">
            <a:avLst/>
          </a:prstGeom>
          <a:noFill/>
        </p:spPr>
        <p:txBody>
          <a:bodyPr wrap="square" rtlCol="0">
            <a:spAutoFit/>
          </a:bodyPr>
          <a:lstStyle/>
          <a:p>
            <a:r>
              <a:rPr lang="en-US" sz="2000" i="1" dirty="0">
                <a:solidFill>
                  <a:srgbClr val="3366FF"/>
                </a:solidFill>
              </a:rPr>
              <a:t>Where:</a:t>
            </a:r>
          </a:p>
          <a:p>
            <a:r>
              <a:rPr lang="en-US" sz="2000" i="1" dirty="0">
                <a:solidFill>
                  <a:srgbClr val="3366FF"/>
                </a:solidFill>
              </a:rPr>
              <a:t>     c = speed of light = 3 × 10</a:t>
            </a:r>
            <a:r>
              <a:rPr lang="en-US" sz="2000" i="1" baseline="30000" dirty="0">
                <a:solidFill>
                  <a:srgbClr val="3366FF"/>
                </a:solidFill>
              </a:rPr>
              <a:t>8</a:t>
            </a:r>
            <a:r>
              <a:rPr lang="en-US" sz="2000" i="1" dirty="0">
                <a:solidFill>
                  <a:srgbClr val="3366FF"/>
                </a:solidFill>
              </a:rPr>
              <a:t> m</a:t>
            </a:r>
            <a:r>
              <a:rPr lang="en-US" sz="2000" i="1" dirty="0">
                <a:solidFill>
                  <a:srgbClr val="3366FF"/>
                </a:solidFill>
                <a:latin typeface="Arial" panose="020B0604020202020204" pitchFamily="34" charset="0"/>
                <a:cs typeface="Arial" panose="020B0604020202020204" pitchFamily="34" charset="0"/>
              </a:rPr>
              <a:t>/</a:t>
            </a:r>
            <a:r>
              <a:rPr lang="en-US" sz="2000" i="1" dirty="0">
                <a:solidFill>
                  <a:srgbClr val="3366FF"/>
                </a:solidFill>
              </a:rPr>
              <a:t>s</a:t>
            </a:r>
          </a:p>
          <a:p>
            <a:r>
              <a:rPr lang="en-US" sz="2000" i="1" dirty="0">
                <a:solidFill>
                  <a:srgbClr val="3366FF"/>
                </a:solidFill>
              </a:rPr>
              <a:t>     </a:t>
            </a:r>
            <a:r>
              <a:rPr lang="el-GR" sz="2000" i="1" dirty="0">
                <a:solidFill>
                  <a:srgbClr val="3366FF"/>
                </a:solidFill>
              </a:rPr>
              <a:t>λ</a:t>
            </a:r>
            <a:r>
              <a:rPr lang="en-US" sz="2000" i="1" dirty="0">
                <a:solidFill>
                  <a:srgbClr val="3366FF"/>
                </a:solidFill>
              </a:rPr>
              <a:t> = wavelength in meters (m)</a:t>
            </a:r>
          </a:p>
        </p:txBody>
      </p:sp>
      <p:sp>
        <p:nvSpPr>
          <p:cNvPr id="13" name="TextBox 12"/>
          <p:cNvSpPr txBox="1"/>
          <p:nvPr/>
        </p:nvSpPr>
        <p:spPr>
          <a:xfrm>
            <a:off x="76200" y="5321185"/>
            <a:ext cx="2362200" cy="1015663"/>
          </a:xfrm>
          <a:prstGeom prst="rect">
            <a:avLst/>
          </a:prstGeom>
          <a:noFill/>
        </p:spPr>
        <p:txBody>
          <a:bodyPr wrap="square" rtlCol="0">
            <a:spAutoFit/>
          </a:bodyPr>
          <a:lstStyle/>
          <a:p>
            <a:r>
              <a:rPr lang="en-US" sz="2000" i="1" dirty="0">
                <a:solidFill>
                  <a:srgbClr val="3366FF"/>
                </a:solidFill>
              </a:rPr>
              <a:t>Relationship between energy and wavelength</a:t>
            </a:r>
          </a:p>
        </p:txBody>
      </p:sp>
      <p:graphicFrame>
        <p:nvGraphicFramePr>
          <p:cNvPr id="14" name="Object 13"/>
          <p:cNvGraphicFramePr>
            <a:graphicFrameLocks noChangeAspect="1"/>
          </p:cNvGraphicFramePr>
          <p:nvPr>
            <p:extLst>
              <p:ext uri="{D42A27DB-BD31-4B8C-83A1-F6EECF244321}">
                <p14:modId xmlns:p14="http://schemas.microsoft.com/office/powerpoint/2010/main" val="3357235999"/>
              </p:ext>
            </p:extLst>
          </p:nvPr>
        </p:nvGraphicFramePr>
        <p:xfrm>
          <a:off x="2590800" y="5321185"/>
          <a:ext cx="1198563" cy="973137"/>
        </p:xfrm>
        <a:graphic>
          <a:graphicData uri="http://schemas.openxmlformats.org/presentationml/2006/ole">
            <mc:AlternateContent xmlns:mc="http://schemas.openxmlformats.org/markup-compatibility/2006">
              <mc:Choice xmlns:v="urn:schemas-microsoft-com:vml" Requires="v">
                <p:oleObj spid="_x0000_s2054" name="Equation" r:id="rId8" imgW="482400" imgH="393480" progId="Equation.3">
                  <p:embed/>
                </p:oleObj>
              </mc:Choice>
              <mc:Fallback>
                <p:oleObj name="Equation" r:id="rId8" imgW="482400" imgH="393480" progId="Equation.3">
                  <p:embed/>
                  <p:pic>
                    <p:nvPicPr>
                      <p:cNvPr id="14" name="Object 13"/>
                      <p:cNvPicPr/>
                      <p:nvPr/>
                    </p:nvPicPr>
                    <p:blipFill>
                      <a:blip r:embed="rId9"/>
                      <a:stretch>
                        <a:fillRect/>
                      </a:stretch>
                    </p:blipFill>
                    <p:spPr>
                      <a:xfrm>
                        <a:off x="2590800" y="5321185"/>
                        <a:ext cx="1198563" cy="973137"/>
                      </a:xfrm>
                      <a:prstGeom prst="rect">
                        <a:avLst/>
                      </a:prstGeom>
                    </p:spPr>
                  </p:pic>
                </p:oleObj>
              </mc:Fallback>
            </mc:AlternateContent>
          </a:graphicData>
        </a:graphic>
      </p:graphicFrame>
      <p:sp>
        <p:nvSpPr>
          <p:cNvPr id="16" name="TextBox 15"/>
          <p:cNvSpPr txBox="1"/>
          <p:nvPr/>
        </p:nvSpPr>
        <p:spPr>
          <a:xfrm>
            <a:off x="4114800" y="5453810"/>
            <a:ext cx="5029200" cy="707886"/>
          </a:xfrm>
          <a:prstGeom prst="rect">
            <a:avLst/>
          </a:prstGeom>
          <a:noFill/>
        </p:spPr>
        <p:txBody>
          <a:bodyPr wrap="square" rtlCol="0">
            <a:spAutoFit/>
          </a:bodyPr>
          <a:lstStyle/>
          <a:p>
            <a:r>
              <a:rPr lang="en-US" sz="2000" i="1" dirty="0">
                <a:solidFill>
                  <a:srgbClr val="FF0000"/>
                </a:solidFill>
              </a:rPr>
              <a:t>Can use this relationship to calculate wavelength, determine what color of light!</a:t>
            </a:r>
          </a:p>
        </p:txBody>
      </p:sp>
    </p:spTree>
    <p:extLst>
      <p:ext uri="{BB962C8B-B14F-4D97-AF65-F5344CB8AC3E}">
        <p14:creationId xmlns:p14="http://schemas.microsoft.com/office/powerpoint/2010/main" val="1681952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6200" y="1066800"/>
            <a:ext cx="8991600" cy="1828800"/>
          </a:xfrm>
        </p:spPr>
        <p:txBody>
          <a:bodyPr/>
          <a:lstStyle/>
          <a:p>
            <a:pPr marL="0" indent="0">
              <a:spcBef>
                <a:spcPts val="300"/>
              </a:spcBef>
              <a:buNone/>
              <a:defRPr/>
            </a:pPr>
            <a:r>
              <a:rPr lang="en-US" sz="2800" dirty="0">
                <a:solidFill>
                  <a:schemeClr val="accent4"/>
                </a:solidFill>
                <a:latin typeface="Arial" panose="020B0604020202020204" pitchFamily="34" charset="0"/>
                <a:cs typeface="Arial" panose="020B0604020202020204" pitchFamily="34" charset="0"/>
              </a:rPr>
              <a:t>When a small amount of silver is added to zinc sulfide as an activator, the band gap of the resulting material is approximately 266 kJ/mol. If it were used as a light-emitting diode, what color of light would be emitted?</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Band Gaps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5" name="Object 14"/>
          <p:cNvGraphicFramePr>
            <a:graphicFrameLocks noChangeAspect="1"/>
          </p:cNvGraphicFramePr>
          <p:nvPr>
            <p:extLst>
              <p:ext uri="{D42A27DB-BD31-4B8C-83A1-F6EECF244321}">
                <p14:modId xmlns:p14="http://schemas.microsoft.com/office/powerpoint/2010/main" val="4091400476"/>
              </p:ext>
            </p:extLst>
          </p:nvPr>
        </p:nvGraphicFramePr>
        <p:xfrm>
          <a:off x="762000" y="2997199"/>
          <a:ext cx="7037388" cy="808909"/>
        </p:xfrm>
        <a:graphic>
          <a:graphicData uri="http://schemas.openxmlformats.org/presentationml/2006/ole">
            <mc:AlternateContent xmlns:mc="http://schemas.openxmlformats.org/markup-compatibility/2006">
              <mc:Choice xmlns:v="urn:schemas-microsoft-com:vml" Requires="v">
                <p:oleObj spid="_x0000_s3079" name="Equation" r:id="rId4" imgW="3632040" imgH="419040" progId="Equation.3">
                  <p:embed/>
                </p:oleObj>
              </mc:Choice>
              <mc:Fallback>
                <p:oleObj name="Equation" r:id="rId4" imgW="3632040" imgH="419040" progId="Equation.3">
                  <p:embed/>
                  <p:pic>
                    <p:nvPicPr>
                      <p:cNvPr id="15" name="Object 14"/>
                      <p:cNvPicPr/>
                      <p:nvPr/>
                    </p:nvPicPr>
                    <p:blipFill>
                      <a:blip r:embed="rId5"/>
                      <a:stretch>
                        <a:fillRect/>
                      </a:stretch>
                    </p:blipFill>
                    <p:spPr>
                      <a:xfrm>
                        <a:off x="762000" y="2997199"/>
                        <a:ext cx="7037388" cy="808909"/>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44366715"/>
              </p:ext>
            </p:extLst>
          </p:nvPr>
        </p:nvGraphicFramePr>
        <p:xfrm>
          <a:off x="965338" y="4268279"/>
          <a:ext cx="1198563" cy="973137"/>
        </p:xfrm>
        <a:graphic>
          <a:graphicData uri="http://schemas.openxmlformats.org/presentationml/2006/ole">
            <mc:AlternateContent xmlns:mc="http://schemas.openxmlformats.org/markup-compatibility/2006">
              <mc:Choice xmlns:v="urn:schemas-microsoft-com:vml" Requires="v">
                <p:oleObj spid="_x0000_s3080" name="Equation" r:id="rId6" imgW="482400" imgH="393480" progId="Equation.3">
                  <p:embed/>
                </p:oleObj>
              </mc:Choice>
              <mc:Fallback>
                <p:oleObj name="Equation" r:id="rId6" imgW="482400" imgH="393480" progId="Equation.3">
                  <p:embed/>
                  <p:pic>
                    <p:nvPicPr>
                      <p:cNvPr id="17" name="Object 16"/>
                      <p:cNvPicPr/>
                      <p:nvPr/>
                    </p:nvPicPr>
                    <p:blipFill>
                      <a:blip r:embed="rId7"/>
                      <a:stretch>
                        <a:fillRect/>
                      </a:stretch>
                    </p:blipFill>
                    <p:spPr>
                      <a:xfrm>
                        <a:off x="965338" y="4268279"/>
                        <a:ext cx="1198563" cy="973137"/>
                      </a:xfrm>
                      <a:prstGeom prst="rect">
                        <a:avLst/>
                      </a:prstGeom>
                    </p:spPr>
                  </p:pic>
                </p:oleObj>
              </mc:Fallback>
            </mc:AlternateContent>
          </a:graphicData>
        </a:graphic>
      </p:graphicFrame>
      <p:sp>
        <p:nvSpPr>
          <p:cNvPr id="18" name="TextBox 17"/>
          <p:cNvSpPr txBox="1"/>
          <p:nvPr/>
        </p:nvSpPr>
        <p:spPr>
          <a:xfrm>
            <a:off x="50800" y="3907707"/>
            <a:ext cx="6019800" cy="400110"/>
          </a:xfrm>
          <a:prstGeom prst="rect">
            <a:avLst/>
          </a:prstGeom>
          <a:noFill/>
        </p:spPr>
        <p:txBody>
          <a:bodyPr wrap="square" rtlCol="0">
            <a:spAutoFit/>
          </a:bodyPr>
          <a:lstStyle/>
          <a:p>
            <a:r>
              <a:rPr lang="en-US" sz="2000" i="1" dirty="0">
                <a:solidFill>
                  <a:srgbClr val="3366FF"/>
                </a:solidFill>
              </a:rPr>
              <a:t>Relationship between energy and wavelength:</a:t>
            </a:r>
          </a:p>
        </p:txBody>
      </p:sp>
      <p:graphicFrame>
        <p:nvGraphicFramePr>
          <p:cNvPr id="19" name="Object 18"/>
          <p:cNvGraphicFramePr>
            <a:graphicFrameLocks noChangeAspect="1"/>
          </p:cNvGraphicFramePr>
          <p:nvPr>
            <p:extLst>
              <p:ext uri="{D42A27DB-BD31-4B8C-83A1-F6EECF244321}">
                <p14:modId xmlns:p14="http://schemas.microsoft.com/office/powerpoint/2010/main" val="2730555377"/>
              </p:ext>
            </p:extLst>
          </p:nvPr>
        </p:nvGraphicFramePr>
        <p:xfrm>
          <a:off x="468588" y="5673407"/>
          <a:ext cx="993499" cy="828592"/>
        </p:xfrm>
        <a:graphic>
          <a:graphicData uri="http://schemas.openxmlformats.org/presentationml/2006/ole">
            <mc:AlternateContent xmlns:mc="http://schemas.openxmlformats.org/markup-compatibility/2006">
              <mc:Choice xmlns:v="urn:schemas-microsoft-com:vml" Requires="v">
                <p:oleObj spid="_x0000_s3081" name="Equation" r:id="rId8" imgW="469800" imgH="393480" progId="Equation.3">
                  <p:embed/>
                </p:oleObj>
              </mc:Choice>
              <mc:Fallback>
                <p:oleObj name="Equation" r:id="rId8" imgW="469800" imgH="393480" progId="Equation.3">
                  <p:embed/>
                  <p:pic>
                    <p:nvPicPr>
                      <p:cNvPr id="19" name="Object 18"/>
                      <p:cNvPicPr/>
                      <p:nvPr/>
                    </p:nvPicPr>
                    <p:blipFill>
                      <a:blip r:embed="rId9"/>
                      <a:stretch>
                        <a:fillRect/>
                      </a:stretch>
                    </p:blipFill>
                    <p:spPr>
                      <a:xfrm>
                        <a:off x="468588" y="5673407"/>
                        <a:ext cx="993499" cy="828592"/>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863189918"/>
              </p:ext>
            </p:extLst>
          </p:nvPr>
        </p:nvGraphicFramePr>
        <p:xfrm>
          <a:off x="1462087" y="5617824"/>
          <a:ext cx="4028064" cy="935376"/>
        </p:xfrm>
        <a:graphic>
          <a:graphicData uri="http://schemas.openxmlformats.org/presentationml/2006/ole">
            <mc:AlternateContent xmlns:mc="http://schemas.openxmlformats.org/markup-compatibility/2006">
              <mc:Choice xmlns:v="urn:schemas-microsoft-com:vml" Requires="v">
                <p:oleObj spid="_x0000_s3082" name="Equation" r:id="rId10" imgW="1904760" imgH="444240" progId="Equation.3">
                  <p:embed/>
                </p:oleObj>
              </mc:Choice>
              <mc:Fallback>
                <p:oleObj name="Equation" r:id="rId10" imgW="1904760" imgH="444240" progId="Equation.3">
                  <p:embed/>
                  <p:pic>
                    <p:nvPicPr>
                      <p:cNvPr id="20" name="Object 19"/>
                      <p:cNvPicPr/>
                      <p:nvPr/>
                    </p:nvPicPr>
                    <p:blipFill>
                      <a:blip r:embed="rId11"/>
                      <a:stretch>
                        <a:fillRect/>
                      </a:stretch>
                    </p:blipFill>
                    <p:spPr>
                      <a:xfrm>
                        <a:off x="1462087" y="5617824"/>
                        <a:ext cx="4028064" cy="935376"/>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93299164"/>
              </p:ext>
            </p:extLst>
          </p:nvPr>
        </p:nvGraphicFramePr>
        <p:xfrm>
          <a:off x="5490151" y="5829686"/>
          <a:ext cx="1934281" cy="427137"/>
        </p:xfrm>
        <a:graphic>
          <a:graphicData uri="http://schemas.openxmlformats.org/presentationml/2006/ole">
            <mc:AlternateContent xmlns:mc="http://schemas.openxmlformats.org/markup-compatibility/2006">
              <mc:Choice xmlns:v="urn:schemas-microsoft-com:vml" Requires="v">
                <p:oleObj spid="_x0000_s3083" name="Equation" r:id="rId12" imgW="914400" imgH="203040" progId="Equation.3">
                  <p:embed/>
                </p:oleObj>
              </mc:Choice>
              <mc:Fallback>
                <p:oleObj name="Equation" r:id="rId12" imgW="914400" imgH="203040" progId="Equation.3">
                  <p:embed/>
                  <p:pic>
                    <p:nvPicPr>
                      <p:cNvPr id="21" name="Object 20"/>
                      <p:cNvPicPr/>
                      <p:nvPr/>
                    </p:nvPicPr>
                    <p:blipFill>
                      <a:blip r:embed="rId13"/>
                      <a:stretch>
                        <a:fillRect/>
                      </a:stretch>
                    </p:blipFill>
                    <p:spPr>
                      <a:xfrm>
                        <a:off x="5490151" y="5829686"/>
                        <a:ext cx="1934281" cy="427137"/>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410878187"/>
              </p:ext>
            </p:extLst>
          </p:nvPr>
        </p:nvGraphicFramePr>
        <p:xfrm>
          <a:off x="5181600" y="4379012"/>
          <a:ext cx="3697043" cy="744028"/>
        </p:xfrm>
        <a:graphic>
          <a:graphicData uri="http://schemas.openxmlformats.org/presentationml/2006/ole">
            <mc:AlternateContent xmlns:mc="http://schemas.openxmlformats.org/markup-compatibility/2006">
              <mc:Choice xmlns:v="urn:schemas-microsoft-com:vml" Requires="v">
                <p:oleObj spid="_x0000_s3084" name="Equation" r:id="rId14" imgW="1942920" imgH="393480" progId="Equation.3">
                  <p:embed/>
                </p:oleObj>
              </mc:Choice>
              <mc:Fallback>
                <p:oleObj name="Equation" r:id="rId14" imgW="1942920" imgH="393480" progId="Equation.3">
                  <p:embed/>
                  <p:pic>
                    <p:nvPicPr>
                      <p:cNvPr id="22" name="Object 21"/>
                      <p:cNvPicPr/>
                      <p:nvPr/>
                    </p:nvPicPr>
                    <p:blipFill>
                      <a:blip r:embed="rId15"/>
                      <a:stretch>
                        <a:fillRect/>
                      </a:stretch>
                    </p:blipFill>
                    <p:spPr>
                      <a:xfrm>
                        <a:off x="5181600" y="4379012"/>
                        <a:ext cx="3697043" cy="744028"/>
                      </a:xfrm>
                      <a:prstGeom prst="rect">
                        <a:avLst/>
                      </a:prstGeom>
                    </p:spPr>
                  </p:pic>
                </p:oleObj>
              </mc:Fallback>
            </mc:AlternateContent>
          </a:graphicData>
        </a:graphic>
      </p:graphicFrame>
      <p:sp>
        <p:nvSpPr>
          <p:cNvPr id="23" name="TextBox 22"/>
          <p:cNvSpPr txBox="1"/>
          <p:nvPr/>
        </p:nvSpPr>
        <p:spPr>
          <a:xfrm>
            <a:off x="76337" y="5170377"/>
            <a:ext cx="1676263" cy="400110"/>
          </a:xfrm>
          <a:prstGeom prst="rect">
            <a:avLst/>
          </a:prstGeom>
          <a:noFill/>
        </p:spPr>
        <p:txBody>
          <a:bodyPr wrap="square" rtlCol="0">
            <a:spAutoFit/>
          </a:bodyPr>
          <a:lstStyle/>
          <a:p>
            <a:r>
              <a:rPr lang="en-US" sz="2000" i="1" dirty="0">
                <a:solidFill>
                  <a:srgbClr val="3366FF"/>
                </a:solidFill>
              </a:rPr>
              <a:t>Rearrange:</a:t>
            </a:r>
          </a:p>
        </p:txBody>
      </p:sp>
      <p:sp>
        <p:nvSpPr>
          <p:cNvPr id="24" name="TextBox 23"/>
          <p:cNvSpPr txBox="1"/>
          <p:nvPr/>
        </p:nvSpPr>
        <p:spPr>
          <a:xfrm>
            <a:off x="8077200" y="4955954"/>
            <a:ext cx="762000" cy="400110"/>
          </a:xfrm>
          <a:prstGeom prst="rect">
            <a:avLst/>
          </a:prstGeom>
          <a:noFill/>
        </p:spPr>
        <p:txBody>
          <a:bodyPr wrap="square" rtlCol="0">
            <a:spAutoFit/>
          </a:bodyPr>
          <a:lstStyle/>
          <a:p>
            <a:r>
              <a:rPr lang="en-US" sz="2000" dirty="0">
                <a:solidFill>
                  <a:srgbClr val="3366FF"/>
                </a:solidFill>
              </a:rPr>
              <a:t>blue</a:t>
            </a:r>
          </a:p>
        </p:txBody>
      </p:sp>
      <p:sp>
        <p:nvSpPr>
          <p:cNvPr id="2" name="Rectangle 1"/>
          <p:cNvSpPr/>
          <p:nvPr/>
        </p:nvSpPr>
        <p:spPr bwMode="auto">
          <a:xfrm>
            <a:off x="7799388" y="4495800"/>
            <a:ext cx="1219200" cy="8602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41070275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6200" y="1090863"/>
            <a:ext cx="8991600" cy="3200400"/>
          </a:xfrm>
        </p:spPr>
        <p:txBody>
          <a:bodyPr/>
          <a:lstStyle/>
          <a:p>
            <a:pPr marL="0" indent="0">
              <a:spcBef>
                <a:spcPts val="300"/>
              </a:spcBef>
              <a:buNone/>
              <a:defRPr/>
            </a:pPr>
            <a:r>
              <a:rPr lang="en-US" sz="2600" dirty="0">
                <a:solidFill>
                  <a:schemeClr val="accent4"/>
                </a:solidFill>
                <a:latin typeface="Arial" panose="020B0604020202020204" pitchFamily="34" charset="0"/>
                <a:cs typeface="Arial" panose="020B0604020202020204" pitchFamily="34" charset="0"/>
              </a:rPr>
              <a:t>Gallium arsenide (</a:t>
            </a:r>
            <a:r>
              <a:rPr lang="en-US" sz="2600" dirty="0" err="1">
                <a:solidFill>
                  <a:schemeClr val="accent4"/>
                </a:solidFill>
                <a:latin typeface="Arial" panose="020B0604020202020204" pitchFamily="34" charset="0"/>
                <a:cs typeface="Arial" panose="020B0604020202020204" pitchFamily="34" charset="0"/>
              </a:rPr>
              <a:t>GaAs</a:t>
            </a:r>
            <a:r>
              <a:rPr lang="en-US" sz="2600" dirty="0">
                <a:solidFill>
                  <a:schemeClr val="accent4"/>
                </a:solidFill>
                <a:latin typeface="Arial" panose="020B0604020202020204" pitchFamily="34" charset="0"/>
                <a:cs typeface="Arial" panose="020B0604020202020204" pitchFamily="34" charset="0"/>
              </a:rPr>
              <a:t>) is a semiconductor with a band gap of approximately 137 kJ/mol. The band gap of gallium nitride (</a:t>
            </a:r>
            <a:r>
              <a:rPr lang="en-US" sz="2600" dirty="0" err="1">
                <a:solidFill>
                  <a:schemeClr val="accent4"/>
                </a:solidFill>
                <a:latin typeface="Arial" panose="020B0604020202020204" pitchFamily="34" charset="0"/>
                <a:cs typeface="Arial" panose="020B0604020202020204" pitchFamily="34" charset="0"/>
              </a:rPr>
              <a:t>GaN</a:t>
            </a:r>
            <a:r>
              <a:rPr lang="en-US" sz="2600" dirty="0">
                <a:solidFill>
                  <a:schemeClr val="accent4"/>
                </a:solidFill>
                <a:latin typeface="Arial" panose="020B0604020202020204" pitchFamily="34" charset="0"/>
                <a:cs typeface="Arial" panose="020B0604020202020204" pitchFamily="34" charset="0"/>
              </a:rPr>
              <a:t>) is about 2.39 times greater than that of </a:t>
            </a:r>
            <a:r>
              <a:rPr lang="en-US" sz="2600" dirty="0" err="1">
                <a:solidFill>
                  <a:schemeClr val="accent4"/>
                </a:solidFill>
                <a:latin typeface="Arial" panose="020B0604020202020204" pitchFamily="34" charset="0"/>
                <a:cs typeface="Arial" panose="020B0604020202020204" pitchFamily="34" charset="0"/>
              </a:rPr>
              <a:t>GaAs</a:t>
            </a:r>
            <a:r>
              <a:rPr lang="en-US" sz="2600" dirty="0">
                <a:solidFill>
                  <a:schemeClr val="accent4"/>
                </a:solidFill>
                <a:latin typeface="Arial" panose="020B0604020202020204" pitchFamily="34" charset="0"/>
                <a:cs typeface="Arial" panose="020B0604020202020204" pitchFamily="34" charset="0"/>
              </a:rPr>
              <a:t>. What wavelength of light does each material emit when electrons in the conduction band fall back into the valence band? Express your answers in nanometers.</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Band Gaps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2213466186"/>
              </p:ext>
            </p:extLst>
          </p:nvPr>
        </p:nvGraphicFramePr>
        <p:xfrm>
          <a:off x="984250" y="3616325"/>
          <a:ext cx="6865938" cy="808038"/>
        </p:xfrm>
        <a:graphic>
          <a:graphicData uri="http://schemas.openxmlformats.org/presentationml/2006/ole">
            <mc:AlternateContent xmlns:mc="http://schemas.openxmlformats.org/markup-compatibility/2006">
              <mc:Choice xmlns:v="urn:schemas-microsoft-com:vml" Requires="v">
                <p:oleObj spid="_x0000_s4103" name="Equation" r:id="rId4" imgW="3543120" imgH="419040" progId="Equation.3">
                  <p:embed/>
                </p:oleObj>
              </mc:Choice>
              <mc:Fallback>
                <p:oleObj name="Equation" r:id="rId4" imgW="3543120" imgH="419040" progId="Equation.3">
                  <p:embed/>
                  <p:pic>
                    <p:nvPicPr>
                      <p:cNvPr id="6" name="Object 5"/>
                      <p:cNvPicPr/>
                      <p:nvPr/>
                    </p:nvPicPr>
                    <p:blipFill>
                      <a:blip r:embed="rId5"/>
                      <a:stretch>
                        <a:fillRect/>
                      </a:stretch>
                    </p:blipFill>
                    <p:spPr>
                      <a:xfrm>
                        <a:off x="984250" y="3616325"/>
                        <a:ext cx="6865938" cy="8080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23386731"/>
              </p:ext>
            </p:extLst>
          </p:nvPr>
        </p:nvGraphicFramePr>
        <p:xfrm>
          <a:off x="1019364" y="4730895"/>
          <a:ext cx="1198563" cy="973137"/>
        </p:xfrm>
        <a:graphic>
          <a:graphicData uri="http://schemas.openxmlformats.org/presentationml/2006/ole">
            <mc:AlternateContent xmlns:mc="http://schemas.openxmlformats.org/markup-compatibility/2006">
              <mc:Choice xmlns:v="urn:schemas-microsoft-com:vml" Requires="v">
                <p:oleObj spid="_x0000_s4104" name="Equation" r:id="rId6" imgW="482400" imgH="393480" progId="Equation.3">
                  <p:embed/>
                </p:oleObj>
              </mc:Choice>
              <mc:Fallback>
                <p:oleObj name="Equation" r:id="rId6" imgW="482400" imgH="393480" progId="Equation.3">
                  <p:embed/>
                  <p:pic>
                    <p:nvPicPr>
                      <p:cNvPr id="8" name="Object 7"/>
                      <p:cNvPicPr/>
                      <p:nvPr/>
                    </p:nvPicPr>
                    <p:blipFill>
                      <a:blip r:embed="rId7"/>
                      <a:stretch>
                        <a:fillRect/>
                      </a:stretch>
                    </p:blipFill>
                    <p:spPr>
                      <a:xfrm>
                        <a:off x="1019364" y="4730895"/>
                        <a:ext cx="1198563" cy="973137"/>
                      </a:xfrm>
                      <a:prstGeom prst="rect">
                        <a:avLst/>
                      </a:prstGeom>
                    </p:spPr>
                  </p:pic>
                </p:oleObj>
              </mc:Fallback>
            </mc:AlternateContent>
          </a:graphicData>
        </a:graphic>
      </p:graphicFrame>
      <p:sp>
        <p:nvSpPr>
          <p:cNvPr id="9" name="TextBox 8"/>
          <p:cNvSpPr txBox="1"/>
          <p:nvPr/>
        </p:nvSpPr>
        <p:spPr>
          <a:xfrm>
            <a:off x="76200" y="4424909"/>
            <a:ext cx="6019800" cy="400110"/>
          </a:xfrm>
          <a:prstGeom prst="rect">
            <a:avLst/>
          </a:prstGeom>
          <a:noFill/>
        </p:spPr>
        <p:txBody>
          <a:bodyPr wrap="square" rtlCol="0">
            <a:spAutoFit/>
          </a:bodyPr>
          <a:lstStyle/>
          <a:p>
            <a:r>
              <a:rPr lang="en-US" sz="2000" i="1" dirty="0">
                <a:solidFill>
                  <a:srgbClr val="3366FF"/>
                </a:solidFill>
              </a:rPr>
              <a:t>Relationship between energy and wavelength:</a:t>
            </a:r>
          </a:p>
        </p:txBody>
      </p:sp>
      <p:graphicFrame>
        <p:nvGraphicFramePr>
          <p:cNvPr id="10" name="Object 9"/>
          <p:cNvGraphicFramePr>
            <a:graphicFrameLocks noChangeAspect="1"/>
          </p:cNvGraphicFramePr>
          <p:nvPr>
            <p:extLst>
              <p:ext uri="{D42A27DB-BD31-4B8C-83A1-F6EECF244321}">
                <p14:modId xmlns:p14="http://schemas.microsoft.com/office/powerpoint/2010/main" val="2881527452"/>
              </p:ext>
            </p:extLst>
          </p:nvPr>
        </p:nvGraphicFramePr>
        <p:xfrm>
          <a:off x="475758" y="5957051"/>
          <a:ext cx="993499" cy="828592"/>
        </p:xfrm>
        <a:graphic>
          <a:graphicData uri="http://schemas.openxmlformats.org/presentationml/2006/ole">
            <mc:AlternateContent xmlns:mc="http://schemas.openxmlformats.org/markup-compatibility/2006">
              <mc:Choice xmlns:v="urn:schemas-microsoft-com:vml" Requires="v">
                <p:oleObj spid="_x0000_s4105" name="Equation" r:id="rId8" imgW="469800" imgH="393480" progId="Equation.3">
                  <p:embed/>
                </p:oleObj>
              </mc:Choice>
              <mc:Fallback>
                <p:oleObj name="Equation" r:id="rId8" imgW="469800" imgH="393480" progId="Equation.3">
                  <p:embed/>
                  <p:pic>
                    <p:nvPicPr>
                      <p:cNvPr id="10" name="Object 9"/>
                      <p:cNvPicPr/>
                      <p:nvPr/>
                    </p:nvPicPr>
                    <p:blipFill>
                      <a:blip r:embed="rId9"/>
                      <a:stretch>
                        <a:fillRect/>
                      </a:stretch>
                    </p:blipFill>
                    <p:spPr>
                      <a:xfrm>
                        <a:off x="475758" y="5957051"/>
                        <a:ext cx="993499" cy="82859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73749337"/>
              </p:ext>
            </p:extLst>
          </p:nvPr>
        </p:nvGraphicFramePr>
        <p:xfrm>
          <a:off x="1469257" y="5901468"/>
          <a:ext cx="4028064" cy="935376"/>
        </p:xfrm>
        <a:graphic>
          <a:graphicData uri="http://schemas.openxmlformats.org/presentationml/2006/ole">
            <mc:AlternateContent xmlns:mc="http://schemas.openxmlformats.org/markup-compatibility/2006">
              <mc:Choice xmlns:v="urn:schemas-microsoft-com:vml" Requires="v">
                <p:oleObj spid="_x0000_s4106" name="Equation" r:id="rId10" imgW="1904760" imgH="444240" progId="Equation.3">
                  <p:embed/>
                </p:oleObj>
              </mc:Choice>
              <mc:Fallback>
                <p:oleObj name="Equation" r:id="rId10" imgW="1904760" imgH="444240" progId="Equation.3">
                  <p:embed/>
                  <p:pic>
                    <p:nvPicPr>
                      <p:cNvPr id="11" name="Object 10"/>
                      <p:cNvPicPr/>
                      <p:nvPr/>
                    </p:nvPicPr>
                    <p:blipFill>
                      <a:blip r:embed="rId11"/>
                      <a:stretch>
                        <a:fillRect/>
                      </a:stretch>
                    </p:blipFill>
                    <p:spPr>
                      <a:xfrm>
                        <a:off x="1469257" y="5901468"/>
                        <a:ext cx="4028064" cy="935376"/>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3302361"/>
              </p:ext>
            </p:extLst>
          </p:nvPr>
        </p:nvGraphicFramePr>
        <p:xfrm>
          <a:off x="5497513" y="6113463"/>
          <a:ext cx="1933575" cy="427037"/>
        </p:xfrm>
        <a:graphic>
          <a:graphicData uri="http://schemas.openxmlformats.org/presentationml/2006/ole">
            <mc:AlternateContent xmlns:mc="http://schemas.openxmlformats.org/markup-compatibility/2006">
              <mc:Choice xmlns:v="urn:schemas-microsoft-com:vml" Requires="v">
                <p:oleObj spid="_x0000_s4107" name="Equation" r:id="rId12" imgW="914400" imgH="203040" progId="Equation.3">
                  <p:embed/>
                </p:oleObj>
              </mc:Choice>
              <mc:Fallback>
                <p:oleObj name="Equation" r:id="rId12" imgW="914400" imgH="203040" progId="Equation.3">
                  <p:embed/>
                  <p:pic>
                    <p:nvPicPr>
                      <p:cNvPr id="12" name="Object 11"/>
                      <p:cNvPicPr/>
                      <p:nvPr/>
                    </p:nvPicPr>
                    <p:blipFill>
                      <a:blip r:embed="rId13"/>
                      <a:stretch>
                        <a:fillRect/>
                      </a:stretch>
                    </p:blipFill>
                    <p:spPr>
                      <a:xfrm>
                        <a:off x="5497513" y="6113463"/>
                        <a:ext cx="1933575" cy="42703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132757520"/>
              </p:ext>
            </p:extLst>
          </p:nvPr>
        </p:nvGraphicFramePr>
        <p:xfrm>
          <a:off x="5226050" y="4762500"/>
          <a:ext cx="3671888" cy="744538"/>
        </p:xfrm>
        <a:graphic>
          <a:graphicData uri="http://schemas.openxmlformats.org/presentationml/2006/ole">
            <mc:AlternateContent xmlns:mc="http://schemas.openxmlformats.org/markup-compatibility/2006">
              <mc:Choice xmlns:v="urn:schemas-microsoft-com:vml" Requires="v">
                <p:oleObj spid="_x0000_s4108" name="Equation" r:id="rId14" imgW="1930320" imgH="393480" progId="Equation.3">
                  <p:embed/>
                </p:oleObj>
              </mc:Choice>
              <mc:Fallback>
                <p:oleObj name="Equation" r:id="rId14" imgW="1930320" imgH="393480" progId="Equation.3">
                  <p:embed/>
                  <p:pic>
                    <p:nvPicPr>
                      <p:cNvPr id="13" name="Object 12"/>
                      <p:cNvPicPr/>
                      <p:nvPr/>
                    </p:nvPicPr>
                    <p:blipFill>
                      <a:blip r:embed="rId15"/>
                      <a:stretch>
                        <a:fillRect/>
                      </a:stretch>
                    </p:blipFill>
                    <p:spPr>
                      <a:xfrm>
                        <a:off x="5226050" y="4762500"/>
                        <a:ext cx="3671888" cy="744538"/>
                      </a:xfrm>
                      <a:prstGeom prst="rect">
                        <a:avLst/>
                      </a:prstGeom>
                    </p:spPr>
                  </p:pic>
                </p:oleObj>
              </mc:Fallback>
            </mc:AlternateContent>
          </a:graphicData>
        </a:graphic>
      </p:graphicFrame>
      <p:sp>
        <p:nvSpPr>
          <p:cNvPr id="14" name="TextBox 13"/>
          <p:cNvSpPr txBox="1"/>
          <p:nvPr/>
        </p:nvSpPr>
        <p:spPr>
          <a:xfrm>
            <a:off x="108616" y="5553933"/>
            <a:ext cx="1676263" cy="400110"/>
          </a:xfrm>
          <a:prstGeom prst="rect">
            <a:avLst/>
          </a:prstGeom>
          <a:noFill/>
        </p:spPr>
        <p:txBody>
          <a:bodyPr wrap="square" rtlCol="0">
            <a:spAutoFit/>
          </a:bodyPr>
          <a:lstStyle/>
          <a:p>
            <a:r>
              <a:rPr lang="en-US" sz="2000" i="1" dirty="0">
                <a:solidFill>
                  <a:srgbClr val="3366FF"/>
                </a:solidFill>
              </a:rPr>
              <a:t>Rearrange:</a:t>
            </a:r>
          </a:p>
        </p:txBody>
      </p:sp>
      <p:sp>
        <p:nvSpPr>
          <p:cNvPr id="16" name="Rectangle 15"/>
          <p:cNvSpPr/>
          <p:nvPr/>
        </p:nvSpPr>
        <p:spPr bwMode="auto">
          <a:xfrm>
            <a:off x="7831667" y="4879356"/>
            <a:ext cx="1066271" cy="4546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7" name="TextBox 16"/>
          <p:cNvSpPr txBox="1"/>
          <p:nvPr/>
        </p:nvSpPr>
        <p:spPr>
          <a:xfrm>
            <a:off x="4252" y="3485687"/>
            <a:ext cx="895842" cy="400110"/>
          </a:xfrm>
          <a:prstGeom prst="rect">
            <a:avLst/>
          </a:prstGeom>
          <a:noFill/>
        </p:spPr>
        <p:txBody>
          <a:bodyPr wrap="square" rtlCol="0">
            <a:spAutoFit/>
          </a:bodyPr>
          <a:lstStyle/>
          <a:p>
            <a:r>
              <a:rPr lang="en-US" sz="2000" i="1" dirty="0" err="1">
                <a:solidFill>
                  <a:srgbClr val="3366FF"/>
                </a:solidFill>
              </a:rPr>
              <a:t>GaAs</a:t>
            </a:r>
            <a:endParaRPr lang="en-US" sz="2000" i="1" dirty="0">
              <a:solidFill>
                <a:srgbClr val="3366FF"/>
              </a:solidFill>
            </a:endParaRPr>
          </a:p>
        </p:txBody>
      </p:sp>
    </p:spTree>
    <p:extLst>
      <p:ext uri="{BB962C8B-B14F-4D97-AF65-F5344CB8AC3E}">
        <p14:creationId xmlns:p14="http://schemas.microsoft.com/office/powerpoint/2010/main" val="4130917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animBg="1"/>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6200" y="1090863"/>
            <a:ext cx="8991600" cy="3200400"/>
          </a:xfrm>
        </p:spPr>
        <p:txBody>
          <a:bodyPr/>
          <a:lstStyle/>
          <a:p>
            <a:pPr marL="0" indent="0">
              <a:spcBef>
                <a:spcPts val="300"/>
              </a:spcBef>
              <a:buNone/>
              <a:defRPr/>
            </a:pPr>
            <a:r>
              <a:rPr lang="en-US" sz="2600" dirty="0">
                <a:solidFill>
                  <a:schemeClr val="accent4"/>
                </a:solidFill>
                <a:latin typeface="Arial" panose="020B0604020202020204" pitchFamily="34" charset="0"/>
                <a:cs typeface="Arial" panose="020B0604020202020204" pitchFamily="34" charset="0"/>
              </a:rPr>
              <a:t>Gallium arsenide (</a:t>
            </a:r>
            <a:r>
              <a:rPr lang="en-US" sz="2600" dirty="0" err="1">
                <a:solidFill>
                  <a:schemeClr val="accent4"/>
                </a:solidFill>
                <a:latin typeface="Arial" panose="020B0604020202020204" pitchFamily="34" charset="0"/>
                <a:cs typeface="Arial" panose="020B0604020202020204" pitchFamily="34" charset="0"/>
              </a:rPr>
              <a:t>GaAs</a:t>
            </a:r>
            <a:r>
              <a:rPr lang="en-US" sz="2600" dirty="0">
                <a:solidFill>
                  <a:schemeClr val="accent4"/>
                </a:solidFill>
                <a:latin typeface="Arial" panose="020B0604020202020204" pitchFamily="34" charset="0"/>
                <a:cs typeface="Arial" panose="020B0604020202020204" pitchFamily="34" charset="0"/>
              </a:rPr>
              <a:t>) is a semiconductor with a band gap of approximately 137 kJ/mol. The band gap of gallium nitride (</a:t>
            </a:r>
            <a:r>
              <a:rPr lang="en-US" sz="2600" dirty="0" err="1">
                <a:solidFill>
                  <a:schemeClr val="accent4"/>
                </a:solidFill>
                <a:latin typeface="Arial" panose="020B0604020202020204" pitchFamily="34" charset="0"/>
                <a:cs typeface="Arial" panose="020B0604020202020204" pitchFamily="34" charset="0"/>
              </a:rPr>
              <a:t>GaN</a:t>
            </a:r>
            <a:r>
              <a:rPr lang="en-US" sz="2600" dirty="0">
                <a:solidFill>
                  <a:schemeClr val="accent4"/>
                </a:solidFill>
                <a:latin typeface="Arial" panose="020B0604020202020204" pitchFamily="34" charset="0"/>
                <a:cs typeface="Arial" panose="020B0604020202020204" pitchFamily="34" charset="0"/>
              </a:rPr>
              <a:t>) is about 2.39 times greater than that of </a:t>
            </a:r>
            <a:r>
              <a:rPr lang="en-US" sz="2600" dirty="0" err="1">
                <a:solidFill>
                  <a:schemeClr val="accent4"/>
                </a:solidFill>
                <a:latin typeface="Arial" panose="020B0604020202020204" pitchFamily="34" charset="0"/>
                <a:cs typeface="Arial" panose="020B0604020202020204" pitchFamily="34" charset="0"/>
              </a:rPr>
              <a:t>GaAs</a:t>
            </a:r>
            <a:r>
              <a:rPr lang="en-US" sz="2600" dirty="0">
                <a:solidFill>
                  <a:schemeClr val="accent4"/>
                </a:solidFill>
                <a:latin typeface="Arial" panose="020B0604020202020204" pitchFamily="34" charset="0"/>
                <a:cs typeface="Arial" panose="020B0604020202020204" pitchFamily="34" charset="0"/>
              </a:rPr>
              <a:t>. What wavelength of light does each material emit when electrons in the conduction band fall back into the valence band? Express your answers in nanometers.</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Practice: Band Gaps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145670478"/>
              </p:ext>
            </p:extLst>
          </p:nvPr>
        </p:nvGraphicFramePr>
        <p:xfrm>
          <a:off x="615950" y="3616325"/>
          <a:ext cx="7604125" cy="808038"/>
        </p:xfrm>
        <a:graphic>
          <a:graphicData uri="http://schemas.openxmlformats.org/presentationml/2006/ole">
            <mc:AlternateContent xmlns:mc="http://schemas.openxmlformats.org/markup-compatibility/2006">
              <mc:Choice xmlns:v="urn:schemas-microsoft-com:vml" Requires="v">
                <p:oleObj spid="_x0000_s5127" name="Equation" r:id="rId4" imgW="3924000" imgH="419040" progId="Equation.3">
                  <p:embed/>
                </p:oleObj>
              </mc:Choice>
              <mc:Fallback>
                <p:oleObj name="Equation" r:id="rId4" imgW="3924000" imgH="419040" progId="Equation.3">
                  <p:embed/>
                  <p:pic>
                    <p:nvPicPr>
                      <p:cNvPr id="6" name="Object 5"/>
                      <p:cNvPicPr/>
                      <p:nvPr/>
                    </p:nvPicPr>
                    <p:blipFill>
                      <a:blip r:embed="rId5"/>
                      <a:stretch>
                        <a:fillRect/>
                      </a:stretch>
                    </p:blipFill>
                    <p:spPr>
                      <a:xfrm>
                        <a:off x="615950" y="3616325"/>
                        <a:ext cx="7604125" cy="8080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23386731"/>
              </p:ext>
            </p:extLst>
          </p:nvPr>
        </p:nvGraphicFramePr>
        <p:xfrm>
          <a:off x="1019364" y="4730895"/>
          <a:ext cx="1198563" cy="973137"/>
        </p:xfrm>
        <a:graphic>
          <a:graphicData uri="http://schemas.openxmlformats.org/presentationml/2006/ole">
            <mc:AlternateContent xmlns:mc="http://schemas.openxmlformats.org/markup-compatibility/2006">
              <mc:Choice xmlns:v="urn:schemas-microsoft-com:vml" Requires="v">
                <p:oleObj spid="_x0000_s5128" name="Equation" r:id="rId6" imgW="482400" imgH="393480" progId="Equation.3">
                  <p:embed/>
                </p:oleObj>
              </mc:Choice>
              <mc:Fallback>
                <p:oleObj name="Equation" r:id="rId6" imgW="482400" imgH="393480" progId="Equation.3">
                  <p:embed/>
                  <p:pic>
                    <p:nvPicPr>
                      <p:cNvPr id="8" name="Object 7"/>
                      <p:cNvPicPr/>
                      <p:nvPr/>
                    </p:nvPicPr>
                    <p:blipFill>
                      <a:blip r:embed="rId7"/>
                      <a:stretch>
                        <a:fillRect/>
                      </a:stretch>
                    </p:blipFill>
                    <p:spPr>
                      <a:xfrm>
                        <a:off x="1019364" y="4730895"/>
                        <a:ext cx="1198563" cy="973137"/>
                      </a:xfrm>
                      <a:prstGeom prst="rect">
                        <a:avLst/>
                      </a:prstGeom>
                    </p:spPr>
                  </p:pic>
                </p:oleObj>
              </mc:Fallback>
            </mc:AlternateContent>
          </a:graphicData>
        </a:graphic>
      </p:graphicFrame>
      <p:sp>
        <p:nvSpPr>
          <p:cNvPr id="9" name="TextBox 8"/>
          <p:cNvSpPr txBox="1"/>
          <p:nvPr/>
        </p:nvSpPr>
        <p:spPr>
          <a:xfrm>
            <a:off x="76200" y="4424909"/>
            <a:ext cx="6019800" cy="400110"/>
          </a:xfrm>
          <a:prstGeom prst="rect">
            <a:avLst/>
          </a:prstGeom>
          <a:noFill/>
        </p:spPr>
        <p:txBody>
          <a:bodyPr wrap="square" rtlCol="0">
            <a:spAutoFit/>
          </a:bodyPr>
          <a:lstStyle/>
          <a:p>
            <a:r>
              <a:rPr lang="en-US" sz="2000" i="1" dirty="0">
                <a:solidFill>
                  <a:srgbClr val="3366FF"/>
                </a:solidFill>
              </a:rPr>
              <a:t>Relationship between energy and wavelength:</a:t>
            </a:r>
          </a:p>
        </p:txBody>
      </p:sp>
      <p:graphicFrame>
        <p:nvGraphicFramePr>
          <p:cNvPr id="10" name="Object 9"/>
          <p:cNvGraphicFramePr>
            <a:graphicFrameLocks noChangeAspect="1"/>
          </p:cNvGraphicFramePr>
          <p:nvPr>
            <p:extLst>
              <p:ext uri="{D42A27DB-BD31-4B8C-83A1-F6EECF244321}">
                <p14:modId xmlns:p14="http://schemas.microsoft.com/office/powerpoint/2010/main" val="2881527452"/>
              </p:ext>
            </p:extLst>
          </p:nvPr>
        </p:nvGraphicFramePr>
        <p:xfrm>
          <a:off x="475758" y="5957051"/>
          <a:ext cx="993499" cy="828592"/>
        </p:xfrm>
        <a:graphic>
          <a:graphicData uri="http://schemas.openxmlformats.org/presentationml/2006/ole">
            <mc:AlternateContent xmlns:mc="http://schemas.openxmlformats.org/markup-compatibility/2006">
              <mc:Choice xmlns:v="urn:schemas-microsoft-com:vml" Requires="v">
                <p:oleObj spid="_x0000_s5129" name="Equation" r:id="rId8" imgW="469800" imgH="393480" progId="Equation.3">
                  <p:embed/>
                </p:oleObj>
              </mc:Choice>
              <mc:Fallback>
                <p:oleObj name="Equation" r:id="rId8" imgW="469800" imgH="393480" progId="Equation.3">
                  <p:embed/>
                  <p:pic>
                    <p:nvPicPr>
                      <p:cNvPr id="10" name="Object 9"/>
                      <p:cNvPicPr/>
                      <p:nvPr/>
                    </p:nvPicPr>
                    <p:blipFill>
                      <a:blip r:embed="rId9"/>
                      <a:stretch>
                        <a:fillRect/>
                      </a:stretch>
                    </p:blipFill>
                    <p:spPr>
                      <a:xfrm>
                        <a:off x="475758" y="5957051"/>
                        <a:ext cx="993499" cy="82859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18854387"/>
              </p:ext>
            </p:extLst>
          </p:nvPr>
        </p:nvGraphicFramePr>
        <p:xfrm>
          <a:off x="1469257" y="5901468"/>
          <a:ext cx="4028064" cy="935376"/>
        </p:xfrm>
        <a:graphic>
          <a:graphicData uri="http://schemas.openxmlformats.org/presentationml/2006/ole">
            <mc:AlternateContent xmlns:mc="http://schemas.openxmlformats.org/markup-compatibility/2006">
              <mc:Choice xmlns:v="urn:schemas-microsoft-com:vml" Requires="v">
                <p:oleObj spid="_x0000_s5130" name="Equation" r:id="rId10" imgW="1904760" imgH="444240" progId="Equation.3">
                  <p:embed/>
                </p:oleObj>
              </mc:Choice>
              <mc:Fallback>
                <p:oleObj name="Equation" r:id="rId10" imgW="1904760" imgH="444240" progId="Equation.3">
                  <p:embed/>
                  <p:pic>
                    <p:nvPicPr>
                      <p:cNvPr id="11" name="Object 10"/>
                      <p:cNvPicPr/>
                      <p:nvPr/>
                    </p:nvPicPr>
                    <p:blipFill>
                      <a:blip r:embed="rId11"/>
                      <a:stretch>
                        <a:fillRect/>
                      </a:stretch>
                    </p:blipFill>
                    <p:spPr>
                      <a:xfrm>
                        <a:off x="1469257" y="5901468"/>
                        <a:ext cx="4028064" cy="935376"/>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77005213"/>
              </p:ext>
            </p:extLst>
          </p:nvPr>
        </p:nvGraphicFramePr>
        <p:xfrm>
          <a:off x="5484813" y="6113463"/>
          <a:ext cx="1960562" cy="427037"/>
        </p:xfrm>
        <a:graphic>
          <a:graphicData uri="http://schemas.openxmlformats.org/presentationml/2006/ole">
            <mc:AlternateContent xmlns:mc="http://schemas.openxmlformats.org/markup-compatibility/2006">
              <mc:Choice xmlns:v="urn:schemas-microsoft-com:vml" Requires="v">
                <p:oleObj spid="_x0000_s5131" name="Equation" r:id="rId12" imgW="927000" imgH="203040" progId="Equation.3">
                  <p:embed/>
                </p:oleObj>
              </mc:Choice>
              <mc:Fallback>
                <p:oleObj name="Equation" r:id="rId12" imgW="927000" imgH="203040" progId="Equation.3">
                  <p:embed/>
                  <p:pic>
                    <p:nvPicPr>
                      <p:cNvPr id="12" name="Object 11"/>
                      <p:cNvPicPr/>
                      <p:nvPr/>
                    </p:nvPicPr>
                    <p:blipFill>
                      <a:blip r:embed="rId13"/>
                      <a:stretch>
                        <a:fillRect/>
                      </a:stretch>
                    </p:blipFill>
                    <p:spPr>
                      <a:xfrm>
                        <a:off x="5484813" y="6113463"/>
                        <a:ext cx="1960562" cy="42703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84253238"/>
              </p:ext>
            </p:extLst>
          </p:nvPr>
        </p:nvGraphicFramePr>
        <p:xfrm>
          <a:off x="5226050" y="4762500"/>
          <a:ext cx="3671888" cy="744538"/>
        </p:xfrm>
        <a:graphic>
          <a:graphicData uri="http://schemas.openxmlformats.org/presentationml/2006/ole">
            <mc:AlternateContent xmlns:mc="http://schemas.openxmlformats.org/markup-compatibility/2006">
              <mc:Choice xmlns:v="urn:schemas-microsoft-com:vml" Requires="v">
                <p:oleObj spid="_x0000_s5132" name="Equation" r:id="rId14" imgW="1930320" imgH="393480" progId="Equation.3">
                  <p:embed/>
                </p:oleObj>
              </mc:Choice>
              <mc:Fallback>
                <p:oleObj name="Equation" r:id="rId14" imgW="1930320" imgH="393480" progId="Equation.3">
                  <p:embed/>
                  <p:pic>
                    <p:nvPicPr>
                      <p:cNvPr id="13" name="Object 12"/>
                      <p:cNvPicPr/>
                      <p:nvPr/>
                    </p:nvPicPr>
                    <p:blipFill>
                      <a:blip r:embed="rId15"/>
                      <a:stretch>
                        <a:fillRect/>
                      </a:stretch>
                    </p:blipFill>
                    <p:spPr>
                      <a:xfrm>
                        <a:off x="5226050" y="4762500"/>
                        <a:ext cx="3671888" cy="744538"/>
                      </a:xfrm>
                      <a:prstGeom prst="rect">
                        <a:avLst/>
                      </a:prstGeom>
                    </p:spPr>
                  </p:pic>
                </p:oleObj>
              </mc:Fallback>
            </mc:AlternateContent>
          </a:graphicData>
        </a:graphic>
      </p:graphicFrame>
      <p:sp>
        <p:nvSpPr>
          <p:cNvPr id="14" name="TextBox 13"/>
          <p:cNvSpPr txBox="1"/>
          <p:nvPr/>
        </p:nvSpPr>
        <p:spPr>
          <a:xfrm>
            <a:off x="108616" y="5553933"/>
            <a:ext cx="1676263" cy="400110"/>
          </a:xfrm>
          <a:prstGeom prst="rect">
            <a:avLst/>
          </a:prstGeom>
          <a:noFill/>
        </p:spPr>
        <p:txBody>
          <a:bodyPr wrap="square" rtlCol="0">
            <a:spAutoFit/>
          </a:bodyPr>
          <a:lstStyle/>
          <a:p>
            <a:r>
              <a:rPr lang="en-US" sz="2000" i="1" dirty="0">
                <a:solidFill>
                  <a:srgbClr val="3366FF"/>
                </a:solidFill>
              </a:rPr>
              <a:t>Rearrange:</a:t>
            </a:r>
          </a:p>
        </p:txBody>
      </p:sp>
      <p:sp>
        <p:nvSpPr>
          <p:cNvPr id="16" name="Rectangle 15"/>
          <p:cNvSpPr/>
          <p:nvPr/>
        </p:nvSpPr>
        <p:spPr bwMode="auto">
          <a:xfrm>
            <a:off x="7831667" y="4879356"/>
            <a:ext cx="1066271" cy="4546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7" name="TextBox 16"/>
          <p:cNvSpPr txBox="1"/>
          <p:nvPr/>
        </p:nvSpPr>
        <p:spPr>
          <a:xfrm>
            <a:off x="4252" y="3485687"/>
            <a:ext cx="895842" cy="400110"/>
          </a:xfrm>
          <a:prstGeom prst="rect">
            <a:avLst/>
          </a:prstGeom>
          <a:noFill/>
        </p:spPr>
        <p:txBody>
          <a:bodyPr wrap="square" rtlCol="0">
            <a:spAutoFit/>
          </a:bodyPr>
          <a:lstStyle/>
          <a:p>
            <a:r>
              <a:rPr lang="en-US" sz="2000" i="1" dirty="0" err="1">
                <a:solidFill>
                  <a:srgbClr val="3366FF"/>
                </a:solidFill>
              </a:rPr>
              <a:t>GaN</a:t>
            </a:r>
            <a:endParaRPr lang="en-US" sz="2000" i="1" dirty="0">
              <a:solidFill>
                <a:srgbClr val="3366FF"/>
              </a:solidFill>
            </a:endParaRPr>
          </a:p>
        </p:txBody>
      </p:sp>
    </p:spTree>
    <p:extLst>
      <p:ext uri="{BB962C8B-B14F-4D97-AF65-F5344CB8AC3E}">
        <p14:creationId xmlns:p14="http://schemas.microsoft.com/office/powerpoint/2010/main" val="471575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76200" y="1143000"/>
            <a:ext cx="8991600" cy="4572000"/>
          </a:xfrm>
        </p:spPr>
        <p:txBody>
          <a:bodyPr/>
          <a:lstStyle/>
          <a:p>
            <a:pPr eaLnBrk="1" hangingPunct="1">
              <a:spcBef>
                <a:spcPts val="300"/>
              </a:spcBef>
              <a:defRPr/>
            </a:pPr>
            <a:r>
              <a:rPr lang="en-US" b="1" dirty="0">
                <a:solidFill>
                  <a:schemeClr val="accent4"/>
                </a:solidFill>
                <a:latin typeface="Arial" panose="020B0604020202020204" pitchFamily="34" charset="0"/>
                <a:cs typeface="Arial" panose="020B0604020202020204" pitchFamily="34" charset="0"/>
              </a:rPr>
              <a:t>Covalent Network Solids:</a:t>
            </a:r>
          </a:p>
          <a:p>
            <a:pPr lvl="1" eaLnBrk="1" hangingPunct="1">
              <a:spcBef>
                <a:spcPts val="300"/>
              </a:spcBef>
              <a:defRPr/>
            </a:pPr>
            <a:r>
              <a:rPr lang="en-US" sz="2600" dirty="0">
                <a:solidFill>
                  <a:schemeClr val="accent4"/>
                </a:solidFill>
                <a:latin typeface="Arial" panose="020B0604020202020204" pitchFamily="34" charset="0"/>
                <a:cs typeface="Arial" panose="020B0604020202020204" pitchFamily="34" charset="0"/>
              </a:rPr>
              <a:t>Rigid, three-dimensional array of covalently bonded atoms</a:t>
            </a:r>
          </a:p>
          <a:p>
            <a:pPr lvl="1" eaLnBrk="1" hangingPunct="1">
              <a:spcBef>
                <a:spcPts val="300"/>
              </a:spcBef>
              <a:defRPr/>
            </a:pPr>
            <a:endParaRPr lang="en-US" sz="2600" dirty="0">
              <a:solidFill>
                <a:schemeClr val="accent4"/>
              </a:solidFill>
              <a:latin typeface="Arial" panose="020B0604020202020204" pitchFamily="34" charset="0"/>
              <a:cs typeface="Arial" panose="020B0604020202020204" pitchFamily="34" charset="0"/>
            </a:endParaRPr>
          </a:p>
          <a:p>
            <a:pPr eaLnBrk="1" hangingPunct="1">
              <a:spcBef>
                <a:spcPts val="300"/>
              </a:spcBef>
              <a:defRPr/>
            </a:pPr>
            <a:r>
              <a:rPr lang="en-US" b="1" dirty="0">
                <a:solidFill>
                  <a:schemeClr val="accent4"/>
                </a:solidFill>
                <a:latin typeface="Arial" panose="020B0604020202020204" pitchFamily="34" charset="0"/>
                <a:cs typeface="Arial" panose="020B0604020202020204" pitchFamily="34" charset="0"/>
              </a:rPr>
              <a:t>Molecular Solids:</a:t>
            </a:r>
          </a:p>
          <a:p>
            <a:pPr lvl="1" eaLnBrk="1" hangingPunct="1">
              <a:spcBef>
                <a:spcPts val="300"/>
              </a:spcBef>
              <a:defRPr/>
            </a:pPr>
            <a:r>
              <a:rPr lang="en-US" sz="2600" dirty="0">
                <a:solidFill>
                  <a:schemeClr val="accent4"/>
                </a:solidFill>
                <a:latin typeface="Arial" panose="020B0604020202020204" pitchFamily="34" charset="0"/>
                <a:cs typeface="Arial" panose="020B0604020202020204" pitchFamily="34" charset="0"/>
              </a:rPr>
              <a:t>Neutral, covalently bonded molecules held together by intermolecular attractive forces</a:t>
            </a:r>
          </a:p>
          <a:p>
            <a:pPr lvl="1" eaLnBrk="1" hangingPunct="1">
              <a:spcBef>
                <a:spcPts val="300"/>
              </a:spcBef>
              <a:defRPr/>
            </a:pPr>
            <a:endParaRPr lang="en-US" sz="2600" dirty="0">
              <a:solidFill>
                <a:schemeClr val="accent4"/>
              </a:solidFill>
              <a:latin typeface="Arial" panose="020B0604020202020204" pitchFamily="34" charset="0"/>
              <a:cs typeface="Arial" panose="020B0604020202020204" pitchFamily="34" charset="0"/>
            </a:endParaRPr>
          </a:p>
          <a:p>
            <a:pPr eaLnBrk="1" hangingPunct="1">
              <a:spcBef>
                <a:spcPts val="300"/>
              </a:spcBef>
              <a:defRPr/>
            </a:pPr>
            <a:r>
              <a:rPr lang="en-US" b="1" dirty="0">
                <a:solidFill>
                  <a:schemeClr val="accent4"/>
                </a:solidFill>
                <a:latin typeface="Arial" panose="020B0604020202020204" pitchFamily="34" charset="0"/>
                <a:cs typeface="Arial" panose="020B0604020202020204" pitchFamily="34" charset="0"/>
              </a:rPr>
              <a:t>Clusters:</a:t>
            </a:r>
          </a:p>
          <a:p>
            <a:pPr lvl="1" eaLnBrk="1" hangingPunct="1">
              <a:spcBef>
                <a:spcPts val="300"/>
              </a:spcBef>
              <a:defRPr/>
            </a:pPr>
            <a:r>
              <a:rPr lang="en-US" sz="2600" dirty="0">
                <a:solidFill>
                  <a:schemeClr val="accent4"/>
                </a:solidFill>
                <a:latin typeface="Arial" panose="020B0604020202020204" pitchFamily="34" charset="0"/>
                <a:cs typeface="Arial" panose="020B0604020202020204" pitchFamily="34" charset="0"/>
              </a:rPr>
              <a:t>Ordered collections of atoms that are larger than typical molecular solids, smaller than network covalent solids</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Crystalline Solids of Nonmetals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275739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1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Content Placeholder 4">
            <a:extLst>
              <a:ext uri="{FF2B5EF4-FFF2-40B4-BE49-F238E27FC236}">
                <a16:creationId xmlns:a16="http://schemas.microsoft.com/office/drawing/2014/main" id="{02583832-A79A-402C-81C7-61ACE2B7915B}"/>
              </a:ext>
            </a:extLst>
          </p:cNvPr>
          <p:cNvSpPr>
            <a:spLocks noGrp="1"/>
          </p:cNvSpPr>
          <p:nvPr>
            <p:ph idx="1"/>
          </p:nvPr>
        </p:nvSpPr>
        <p:spPr>
          <a:xfrm>
            <a:off x="76200" y="1143000"/>
            <a:ext cx="8991600" cy="4983163"/>
          </a:xfrm>
        </p:spPr>
        <p:txBody>
          <a:bodyPr/>
          <a:lstStyle/>
          <a:p>
            <a:r>
              <a:rPr lang="en-US" altLang="en-US" sz="2800"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Network solids </a:t>
            </a:r>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are those atomic solids that contain directional covalent bonds which form solids that can be viewed as “giant molecules” </a:t>
            </a:r>
          </a:p>
          <a:p>
            <a:pPr lvl="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Properties:</a:t>
            </a:r>
          </a:p>
          <a:p>
            <a:pPr lvl="2"/>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Brittle nature</a:t>
            </a:r>
          </a:p>
          <a:p>
            <a:pPr lvl="2"/>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Ineffective conductors of heat and electricity </a:t>
            </a:r>
          </a:p>
          <a:p>
            <a:pPr lvl="1"/>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Important elements:</a:t>
            </a:r>
          </a:p>
          <a:p>
            <a:pPr lvl="2"/>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Carbon</a:t>
            </a:r>
          </a:p>
          <a:p>
            <a:pPr lvl="2"/>
            <a:r>
              <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Silicon </a:t>
            </a:r>
          </a:p>
          <a:p>
            <a:r>
              <a:rPr lang="en-US" sz="2800" b="1" dirty="0">
                <a:solidFill>
                  <a:schemeClr val="accent4"/>
                </a:solidFill>
                <a:latin typeface="Arial" panose="020B0604020202020204" pitchFamily="34" charset="0"/>
                <a:cs typeface="Arial" panose="020B0604020202020204" pitchFamily="34" charset="0"/>
              </a:rPr>
              <a:t>Allotropes: </a:t>
            </a:r>
            <a:r>
              <a:rPr lang="en-US" sz="2800" dirty="0">
                <a:solidFill>
                  <a:schemeClr val="accent4"/>
                </a:solidFill>
                <a:latin typeface="Arial" panose="020B0604020202020204" pitchFamily="34" charset="0"/>
                <a:cs typeface="Arial" panose="020B0604020202020204" pitchFamily="34" charset="0"/>
              </a:rPr>
              <a:t>different molecular structures of an element</a:t>
            </a:r>
          </a:p>
          <a:p>
            <a:pPr lvl="1"/>
            <a:r>
              <a:rPr lang="en-US"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Diamond and graphite</a:t>
            </a:r>
            <a:endParaRPr lang="en-US" altLang="en-US" b="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a:p>
            <a:endParaRPr lang="en-US" altLang="en-US"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Covalent Network Solids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Content Placeholder 2">
            <a:extLst>
              <a:ext uri="{FF2B5EF4-FFF2-40B4-BE49-F238E27FC236}">
                <a16:creationId xmlns:a16="http://schemas.microsoft.com/office/drawing/2014/main" id="{A7569C40-D446-4687-A9BE-EDA7259CCFC6}"/>
              </a:ext>
            </a:extLst>
          </p:cNvPr>
          <p:cNvSpPr>
            <a:spLocks noGrp="1"/>
          </p:cNvSpPr>
          <p:nvPr>
            <p:ph idx="1"/>
          </p:nvPr>
        </p:nvSpPr>
        <p:spPr>
          <a:xfrm>
            <a:off x="76200" y="1066800"/>
            <a:ext cx="8610600" cy="5059363"/>
          </a:xfrm>
        </p:spPr>
        <p:txBody>
          <a:bodyPr/>
          <a:lstStyle/>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Hardest naturally occurring substance </a:t>
            </a:r>
          </a:p>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Each C atom is surrounded by a tetrahedral arrangement of other C atoms </a:t>
            </a:r>
            <a:endParaRPr lang="en-US" altLang="en-US" sz="2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Structure as per the molecular orbital theory: </a:t>
            </a:r>
          </a:p>
          <a:p>
            <a:endPar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Covalent Network Solids: Diamond</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Picture 4">
            <a:extLst>
              <a:ext uri="{FF2B5EF4-FFF2-40B4-BE49-F238E27FC236}">
                <a16:creationId xmlns:a16="http://schemas.microsoft.com/office/drawing/2014/main" id="{89FD62CC-8DFB-4E52-B666-E2C7FD0C33B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7379"/>
          <a:stretch/>
        </p:blipFill>
        <p:spPr>
          <a:xfrm>
            <a:off x="5186604" y="3879978"/>
            <a:ext cx="2883587" cy="26355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858000" y="3479868"/>
            <a:ext cx="1212191" cy="400110"/>
          </a:xfrm>
          <a:prstGeom prst="rect">
            <a:avLst/>
          </a:prstGeom>
          <a:noFill/>
        </p:spPr>
        <p:txBody>
          <a:bodyPr wrap="none" rtlCol="0">
            <a:spAutoFit/>
          </a:bodyPr>
          <a:lstStyle/>
          <a:p>
            <a:r>
              <a:rPr lang="en-US" sz="2000" i="1" dirty="0">
                <a:solidFill>
                  <a:srgbClr val="3366FF"/>
                </a:solidFill>
              </a:rPr>
              <a:t>Diamond</a:t>
            </a:r>
          </a:p>
        </p:txBody>
      </p:sp>
      <p:pic>
        <p:nvPicPr>
          <p:cNvPr id="9" name="Picture 1">
            <a:extLst>
              <a:ext uri="{FF2B5EF4-FFF2-40B4-BE49-F238E27FC236}">
                <a16:creationId xmlns:a16="http://schemas.microsoft.com/office/drawing/2014/main" id="{BDA4A9BB-6114-4191-A060-2651ED8175E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3834" y="3338575"/>
            <a:ext cx="2813766" cy="336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447800" y="4561639"/>
            <a:ext cx="3506699" cy="923330"/>
          </a:xfrm>
          <a:prstGeom prst="rect">
            <a:avLst/>
          </a:prstGeom>
        </p:spPr>
        <p:txBody>
          <a:bodyPr wrap="square">
            <a:spAutoFit/>
          </a:bodyPr>
          <a:lstStyle/>
          <a:p>
            <a:pPr lvl="1"/>
            <a:r>
              <a:rPr lang="en-US" altLang="en-US"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Large gaps between filled and empty level and electron transfer is not easy </a:t>
            </a:r>
          </a:p>
        </p:txBody>
      </p:sp>
      <p:sp>
        <p:nvSpPr>
          <p:cNvPr id="11" name="Rectangle 10"/>
          <p:cNvSpPr/>
          <p:nvPr/>
        </p:nvSpPr>
        <p:spPr>
          <a:xfrm>
            <a:off x="6405923" y="4272899"/>
            <a:ext cx="2755330" cy="369332"/>
          </a:xfrm>
          <a:prstGeom prst="rect">
            <a:avLst/>
          </a:prstGeom>
        </p:spPr>
        <p:txBody>
          <a:bodyPr wrap="square">
            <a:spAutoFit/>
          </a:bodyPr>
          <a:lstStyle/>
          <a:p>
            <a:pPr lvl="1"/>
            <a:r>
              <a:rPr lang="en-US" altLang="en-US"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tetrahedral carbons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5BA139E-A1A9-42B9-A4CC-A1DE870482D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201551" y="5416097"/>
            <a:ext cx="3972641" cy="1453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Content Placeholder 2">
            <a:extLst>
              <a:ext uri="{FF2B5EF4-FFF2-40B4-BE49-F238E27FC236}">
                <a16:creationId xmlns:a16="http://schemas.microsoft.com/office/drawing/2014/main" id="{73DC11B2-D8B7-4447-84AD-13F03CE4E995}"/>
              </a:ext>
            </a:extLst>
          </p:cNvPr>
          <p:cNvSpPr>
            <a:spLocks noGrp="1"/>
          </p:cNvSpPr>
          <p:nvPr>
            <p:ph idx="1"/>
          </p:nvPr>
        </p:nvSpPr>
        <p:spPr>
          <a:xfrm>
            <a:off x="76200" y="1066800"/>
            <a:ext cx="8991600" cy="5029199"/>
          </a:xfrm>
        </p:spPr>
        <p:txBody>
          <a:bodyPr/>
          <a:lstStyle/>
          <a:p>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Slippery, black, and a conductor of heat and electricity </a:t>
            </a:r>
          </a:p>
          <a:p>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Structure is based on layers of C atoms arranged in fused six-membered rings </a:t>
            </a:r>
          </a:p>
          <a:p>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Shows trigonal planar arrangement with 120-degree bond angles and </a:t>
            </a:r>
            <a:r>
              <a:rPr lang="en-US" altLang="en-US" sz="2600" i="1"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sp</a:t>
            </a:r>
            <a:r>
              <a:rPr lang="en-US" altLang="en-US" sz="2600" baseline="30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2</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hybridization </a:t>
            </a:r>
          </a:p>
          <a:p>
            <a:pPr marL="342900" lvl="2" indent="-342900"/>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Structure as per the MO theory:</a:t>
            </a:r>
          </a:p>
          <a:p>
            <a:pPr marL="800100" lvl="3" indent="-342900"/>
            <a:r>
              <a:rPr lang="en-IN"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All orbitals combine to form </a:t>
            </a:r>
            <a:r>
              <a:rPr lang="en-US"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sym typeface="Symbol" panose="05050102010706020507" pitchFamily="18" charset="2"/>
              </a:rPr>
              <a:t> MOs  </a:t>
            </a:r>
          </a:p>
          <a:p>
            <a:pPr marL="1257300" lvl="4" indent="-342900"/>
            <a:r>
              <a:rPr lang="en-US" altLang="en-US" sz="22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sym typeface="Symbol" panose="05050102010706020507" pitchFamily="18" charset="2"/>
              </a:rPr>
              <a:t>Assist in the stability of graphite </a:t>
            </a:r>
          </a:p>
          <a:p>
            <a:pPr marL="1257300" lvl="4" indent="-342900"/>
            <a:r>
              <a:rPr lang="en-US" altLang="en-US" sz="22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sym typeface="Symbol" panose="05050102010706020507" pitchFamily="18" charset="2"/>
              </a:rPr>
              <a:t>Delocalized electrons account for good electrical conductivity </a:t>
            </a:r>
          </a:p>
          <a:p>
            <a:pPr marL="342900" lvl="2" indent="-342900"/>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By applying 150,000 </a:t>
            </a:r>
            <a:r>
              <a:rPr lang="en-IN" altLang="en-US" sz="2600" dirty="0" err="1">
                <a:solidFill>
                  <a:schemeClr val="accent4"/>
                </a:solidFill>
                <a:latin typeface="Arial" panose="020B0604020202020204" pitchFamily="34" charset="0"/>
                <a:ea typeface="ＭＳ Ｐゴシック" panose="020B0600070205080204" pitchFamily="34" charset="-128"/>
                <a:cs typeface="Arial" panose="020B0604020202020204" pitchFamily="34" charset="0"/>
              </a:rPr>
              <a:t>atm</a:t>
            </a:r>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pressure at 2800</a:t>
            </a:r>
            <a:r>
              <a:rPr lang="en-IN" altLang="en-US" sz="2600" baseline="50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ₒ</a:t>
            </a:r>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 graphite can be converted to a diamond</a:t>
            </a:r>
          </a:p>
          <a:p>
            <a:pPr marL="0" indent="0">
              <a:buNone/>
            </a:pPr>
            <a:endPar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Covalent Network Solids: Graphite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5">
            <a:extLst>
              <a:ext uri="{FF2B5EF4-FFF2-40B4-BE49-F238E27FC236}">
                <a16:creationId xmlns:a16="http://schemas.microsoft.com/office/drawing/2014/main" id="{DA64C5CD-B1CD-4474-8130-4035662F07C7}"/>
              </a:ext>
            </a:extLst>
          </p:cNvPr>
          <p:cNvPicPr>
            <a:picLocks noChangeAspect="1"/>
          </p:cNvPicPr>
          <p:nvPr/>
        </p:nvPicPr>
        <p:blipFill rotWithShape="1">
          <a:blip r:embed="rId4">
            <a:extLst>
              <a:ext uri="{28A0092B-C50C-407E-A947-70E740481C1C}">
                <a14:useLocalDpi xmlns:a14="http://schemas.microsoft.com/office/drawing/2010/main" val="0"/>
              </a:ext>
            </a:extLst>
          </a:blip>
          <a:srcRect b="25576"/>
          <a:stretch/>
        </p:blipFill>
        <p:spPr>
          <a:xfrm>
            <a:off x="6553200" y="3048000"/>
            <a:ext cx="2322120" cy="1508889"/>
          </a:xfrm>
          <a:prstGeom prst="rect">
            <a:avLst/>
          </a:prstGeom>
        </p:spPr>
      </p:pic>
      <p:sp>
        <p:nvSpPr>
          <p:cNvPr id="8" name="TextBox 7"/>
          <p:cNvSpPr txBox="1"/>
          <p:nvPr/>
        </p:nvSpPr>
        <p:spPr>
          <a:xfrm>
            <a:off x="5410200" y="3059502"/>
            <a:ext cx="1167307" cy="400110"/>
          </a:xfrm>
          <a:prstGeom prst="rect">
            <a:avLst/>
          </a:prstGeom>
          <a:noFill/>
        </p:spPr>
        <p:txBody>
          <a:bodyPr wrap="none" rtlCol="0">
            <a:spAutoFit/>
          </a:bodyPr>
          <a:lstStyle/>
          <a:p>
            <a:r>
              <a:rPr lang="en-US" sz="2000" i="1" dirty="0">
                <a:solidFill>
                  <a:srgbClr val="3366FF"/>
                </a:solidFill>
              </a:rPr>
              <a:t>Graphite</a:t>
            </a:r>
          </a:p>
        </p:txBody>
      </p:sp>
      <p:sp>
        <p:nvSpPr>
          <p:cNvPr id="10" name="TextBox 9"/>
          <p:cNvSpPr txBox="1"/>
          <p:nvPr/>
        </p:nvSpPr>
        <p:spPr>
          <a:xfrm>
            <a:off x="3960648" y="6400800"/>
            <a:ext cx="1436612" cy="400110"/>
          </a:xfrm>
          <a:prstGeom prst="rect">
            <a:avLst/>
          </a:prstGeom>
          <a:noFill/>
        </p:spPr>
        <p:txBody>
          <a:bodyPr wrap="none" rtlCol="0">
            <a:spAutoFit/>
          </a:bodyPr>
          <a:lstStyle/>
          <a:p>
            <a:r>
              <a:rPr lang="en-US" sz="2000" i="1" dirty="0">
                <a:solidFill>
                  <a:srgbClr val="3366FF"/>
                </a:solidFill>
              </a:rPr>
              <a:t>MO picture</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Content Placeholder 6">
            <a:extLst>
              <a:ext uri="{FF2B5EF4-FFF2-40B4-BE49-F238E27FC236}">
                <a16:creationId xmlns:a16="http://schemas.microsoft.com/office/drawing/2014/main" id="{7E1A97CC-0019-4AF3-8063-F02E0D4A5F07}"/>
              </a:ext>
            </a:extLst>
          </p:cNvPr>
          <p:cNvSpPr>
            <a:spLocks noGrp="1"/>
          </p:cNvSpPr>
          <p:nvPr>
            <p:ph idx="1"/>
          </p:nvPr>
        </p:nvSpPr>
        <p:spPr>
          <a:xfrm>
            <a:off x="76200" y="1143000"/>
            <a:ext cx="8991600" cy="4525963"/>
          </a:xfrm>
        </p:spPr>
        <p:txBody>
          <a:bodyPr/>
          <a:lstStyle/>
          <a:p>
            <a:r>
              <a:rPr lang="en-IN"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Possess </a:t>
            </a:r>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strong covalent bonding within molecules but weak forces between molecules </a:t>
            </a:r>
          </a:p>
          <a:p>
            <a:r>
              <a:rPr lang="en-IN"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Forces among the molecules depend on the nature of the molecules</a:t>
            </a:r>
          </a:p>
          <a:p>
            <a:pPr lvl="1"/>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CO</a:t>
            </a:r>
            <a:r>
              <a:rPr lang="en-US" altLang="en-US" sz="2600" baseline="-25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2</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I</a:t>
            </a:r>
            <a:r>
              <a:rPr lang="en-US" altLang="en-US" sz="2600" baseline="-25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2</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P</a:t>
            </a:r>
            <a:r>
              <a:rPr lang="en-US" altLang="en-US" sz="2600" baseline="-25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4</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and S</a:t>
            </a:r>
            <a:r>
              <a:rPr lang="en-US" altLang="en-US" sz="2600" baseline="-250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8</a:t>
            </a:r>
            <a:r>
              <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 - no dipole moment; possess London dispersion forces </a:t>
            </a:r>
          </a:p>
          <a:p>
            <a:pPr lvl="1"/>
            <a:r>
              <a:rPr lang="en-IN"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Molecules that possess dipole moments have greater intermolecular forces, especially when hydrogen bonding is viable</a:t>
            </a:r>
            <a:endParaRPr lang="en-US" altLang="en-US" sz="26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a:p>
            <a:pPr lvl="1"/>
            <a:endParaRPr lang="en-US"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a:p>
            <a:endPar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Molecular Solids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 y="1066800"/>
            <a:ext cx="8991600" cy="5059363"/>
          </a:xfrm>
        </p:spPr>
        <p:txBody>
          <a:bodyPr>
            <a:normAutofit/>
          </a:bodyPr>
          <a:lstStyle/>
          <a:p>
            <a:r>
              <a:rPr lang="en-US" b="1" dirty="0">
                <a:solidFill>
                  <a:schemeClr val="accent4"/>
                </a:solidFill>
                <a:latin typeface="Arial" panose="020B0604020202020204" pitchFamily="34" charset="0"/>
                <a:cs typeface="Arial" panose="020B0604020202020204" pitchFamily="34" charset="0"/>
              </a:rPr>
              <a:t>Ionic solids</a:t>
            </a:r>
          </a:p>
          <a:p>
            <a:pPr lvl="1"/>
            <a:r>
              <a:rPr lang="en-US" sz="2600" dirty="0">
                <a:solidFill>
                  <a:schemeClr val="accent4"/>
                </a:solidFill>
                <a:latin typeface="Arial" panose="020B0604020202020204" pitchFamily="34" charset="0"/>
                <a:cs typeface="Arial" panose="020B0604020202020204" pitchFamily="34" charset="0"/>
              </a:rPr>
              <a:t>Consist of monoatomic or polyatomic ions held together by ionic bonds</a:t>
            </a:r>
          </a:p>
          <a:p>
            <a:pPr lvl="1"/>
            <a:r>
              <a:rPr lang="en-US" sz="2600" dirty="0">
                <a:solidFill>
                  <a:schemeClr val="accent4"/>
                </a:solidFill>
                <a:latin typeface="Arial" panose="020B0604020202020204" pitchFamily="34" charset="0"/>
                <a:cs typeface="Arial" panose="020B0604020202020204" pitchFamily="34" charset="0"/>
              </a:rPr>
              <a:t>Binary salts</a:t>
            </a:r>
          </a:p>
          <a:p>
            <a:pPr marL="0" indent="0">
              <a:buNone/>
            </a:pPr>
            <a:r>
              <a:rPr lang="en-US" dirty="0">
                <a:solidFill>
                  <a:schemeClr val="accent4"/>
                </a:solidFill>
                <a:latin typeface="Arial" panose="020B0604020202020204" pitchFamily="34" charset="0"/>
                <a:cs typeface="Arial" panose="020B0604020202020204" pitchFamily="34" charset="0"/>
              </a:rPr>
              <a:t>Ex. </a:t>
            </a:r>
            <a:r>
              <a:rPr lang="en-US" dirty="0" err="1">
                <a:solidFill>
                  <a:schemeClr val="accent4"/>
                </a:solidFill>
                <a:latin typeface="Arial" panose="020B0604020202020204" pitchFamily="34" charset="0"/>
                <a:cs typeface="Arial" panose="020B0604020202020204" pitchFamily="34" charset="0"/>
              </a:rPr>
              <a:t>NaCl</a:t>
            </a:r>
            <a:endParaRPr lang="en-US" dirty="0">
              <a:solidFill>
                <a:schemeClr val="accent4"/>
              </a:solidFill>
              <a:latin typeface="Arial" panose="020B0604020202020204" pitchFamily="34" charset="0"/>
              <a:cs typeface="Arial" panose="020B0604020202020204" pitchFamily="34" charset="0"/>
            </a:endParaRPr>
          </a:p>
          <a:p>
            <a:pPr lvl="1"/>
            <a:r>
              <a:rPr lang="en-US" dirty="0">
                <a:solidFill>
                  <a:schemeClr val="accent4"/>
                </a:solidFill>
                <a:latin typeface="Arial" panose="020B0604020202020204" pitchFamily="34" charset="0"/>
                <a:cs typeface="Arial" panose="020B0604020202020204" pitchFamily="34" charset="0"/>
              </a:rPr>
              <a:t>Cubic shape </a:t>
            </a:r>
          </a:p>
          <a:p>
            <a:pPr lvl="1"/>
            <a:r>
              <a:rPr lang="en-US" dirty="0">
                <a:solidFill>
                  <a:schemeClr val="accent4"/>
                </a:solidFill>
                <a:latin typeface="Arial" panose="020B0604020202020204" pitchFamily="34" charset="0"/>
                <a:cs typeface="Arial" panose="020B0604020202020204" pitchFamily="34" charset="0"/>
              </a:rPr>
              <a:t>Face-centered cubic</a:t>
            </a:r>
          </a:p>
          <a:p>
            <a:pPr lvl="1"/>
            <a:r>
              <a:rPr lang="en-US" dirty="0">
                <a:solidFill>
                  <a:schemeClr val="accent4"/>
                </a:solidFill>
                <a:latin typeface="Arial" panose="020B0604020202020204" pitchFamily="34" charset="0"/>
                <a:cs typeface="Arial" panose="020B0604020202020204" pitchFamily="34" charset="0"/>
              </a:rPr>
              <a:t>Cl</a:t>
            </a:r>
            <a:r>
              <a:rPr lang="en-US" baseline="30000" dirty="0">
                <a:solidFill>
                  <a:schemeClr val="accent4"/>
                </a:solidFill>
                <a:latin typeface="Arial" panose="020B0604020202020204" pitchFamily="34" charset="0"/>
                <a:cs typeface="Arial" panose="020B0604020202020204" pitchFamily="34" charset="0"/>
              </a:rPr>
              <a:t>-</a:t>
            </a:r>
            <a:r>
              <a:rPr lang="en-US" dirty="0">
                <a:solidFill>
                  <a:schemeClr val="accent4"/>
                </a:solidFill>
                <a:latin typeface="Arial" panose="020B0604020202020204" pitchFamily="34" charset="0"/>
                <a:cs typeface="Arial" panose="020B0604020202020204" pitchFamily="34" charset="0"/>
              </a:rPr>
              <a:t> at corners</a:t>
            </a:r>
          </a:p>
          <a:p>
            <a:pPr lvl="1"/>
            <a:r>
              <a:rPr lang="en-US" dirty="0">
                <a:solidFill>
                  <a:schemeClr val="accent4"/>
                </a:solidFill>
                <a:latin typeface="Arial" panose="020B0604020202020204" pitchFamily="34" charset="0"/>
                <a:cs typeface="Arial" panose="020B0604020202020204" pitchFamily="34" charset="0"/>
              </a:rPr>
              <a:t>Na</a:t>
            </a:r>
            <a:r>
              <a:rPr lang="en-US" baseline="30000" dirty="0">
                <a:solidFill>
                  <a:schemeClr val="accent4"/>
                </a:solidFill>
                <a:latin typeface="Arial" panose="020B0604020202020204" pitchFamily="34" charset="0"/>
                <a:cs typeface="Arial" panose="020B0604020202020204" pitchFamily="34" charset="0"/>
              </a:rPr>
              <a:t>+</a:t>
            </a:r>
            <a:r>
              <a:rPr lang="en-US" dirty="0">
                <a:solidFill>
                  <a:schemeClr val="accent4"/>
                </a:solidFill>
                <a:latin typeface="Arial" panose="020B0604020202020204" pitchFamily="34" charset="0"/>
                <a:cs typeface="Arial" panose="020B0604020202020204" pitchFamily="34" charset="0"/>
              </a:rPr>
              <a:t> in octahedral holes</a:t>
            </a:r>
          </a:p>
          <a:p>
            <a:pPr lvl="1"/>
            <a:r>
              <a:rPr lang="en-US" dirty="0">
                <a:solidFill>
                  <a:schemeClr val="accent4"/>
                </a:solidFill>
                <a:latin typeface="Arial" panose="020B0604020202020204" pitchFamily="34" charset="0"/>
                <a:cs typeface="Arial" panose="020B0604020202020204" pitchFamily="34" charset="0"/>
              </a:rPr>
              <a:t>Rock salt structure</a:t>
            </a:r>
          </a:p>
          <a:p>
            <a:pPr marL="0" indent="0">
              <a:buNone/>
            </a:pPr>
            <a:endParaRPr lang="en-US" dirty="0">
              <a:solidFill>
                <a:schemeClr val="accent4"/>
              </a:solidFill>
              <a:latin typeface="Arial" panose="020B0604020202020204" pitchFamily="34" charset="0"/>
              <a:cs typeface="Arial" panose="020B0604020202020204" pitchFamily="34" charset="0"/>
            </a:endParaRPr>
          </a:p>
          <a:p>
            <a:pPr marL="457200" lvl="1" indent="0">
              <a:buNone/>
            </a:pPr>
            <a:endParaRPr lang="en-US" dirty="0">
              <a:solidFill>
                <a:schemeClr val="accent4"/>
              </a:solidFill>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286076" y="2849563"/>
            <a:ext cx="4885241" cy="3276600"/>
          </a:xfrm>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Ionic Solids: Salt Crystals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65413622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1">
            <a:extLst>
              <a:ext uri="{FF2B5EF4-FFF2-40B4-BE49-F238E27FC236}">
                <a16:creationId xmlns:a16="http://schemas.microsoft.com/office/drawing/2014/main" id="{31E29392-0B47-40E3-8DD0-533B7F162F9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48390" y="1143246"/>
            <a:ext cx="8077278" cy="57147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Box 2">
            <a:extLst>
              <a:ext uri="{FF2B5EF4-FFF2-40B4-BE49-F238E27FC236}">
                <a16:creationId xmlns:a16="http://schemas.microsoft.com/office/drawing/2014/main" id="{0148AF8E-ADDF-4B16-A0BB-4472554087CC}"/>
              </a:ext>
            </a:extLst>
          </p:cNvPr>
          <p:cNvSpPr txBox="1">
            <a:spLocks noChangeArrowheads="1"/>
          </p:cNvSpPr>
          <p:nvPr/>
        </p:nvSpPr>
        <p:spPr bwMode="auto">
          <a:xfrm>
            <a:off x="582613" y="6005513"/>
            <a:ext cx="8001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4E5575"/>
              </a:buClr>
              <a:buFont typeface="Wingdings" panose="05000000000000000000" pitchFamily="2" charset="2"/>
              <a:buChar char="§"/>
              <a:defRPr sz="2600">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20000"/>
              </a:spcBef>
              <a:buClr>
                <a:srgbClr val="4E5575"/>
              </a:buClr>
              <a:buFont typeface="Wingdings" panose="05000000000000000000" pitchFamily="2" charset="2"/>
              <a:buChar char="§"/>
              <a:defRPr sz="2400">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20000"/>
              </a:spcBef>
              <a:buClr>
                <a:srgbClr val="4E5575"/>
              </a:buClr>
              <a:buFont typeface="Wingdings" panose="05000000000000000000" pitchFamily="2" charset="2"/>
              <a:buChar char="§"/>
              <a:defRPr sz="2200">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lr>
                <a:srgbClr val="4E5575"/>
              </a:buClr>
              <a:buFont typeface="Wingdings" panose="05000000000000000000" pitchFamily="2" charset="2"/>
              <a:buChar char="§"/>
              <a:defRPr sz="2000">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lr>
                <a:srgbClr val="4E5575"/>
              </a:buClr>
              <a:buFont typeface="Wingdings" panose="05000000000000000000" pitchFamily="2" charset="2"/>
              <a:buChar char="§"/>
              <a:defRPr>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lr>
                <a:srgbClr val="4E5575"/>
              </a:buClr>
              <a:buFont typeface="Wingdings" panose="05000000000000000000" pitchFamily="2" charset="2"/>
              <a:buChar char="§"/>
              <a:defRPr>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lr>
                <a:srgbClr val="4E5575"/>
              </a:buClr>
              <a:buFont typeface="Wingdings" panose="05000000000000000000" pitchFamily="2" charset="2"/>
              <a:buChar char="§"/>
              <a:defRPr>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lr>
                <a:srgbClr val="4E5575"/>
              </a:buClr>
              <a:buFont typeface="Wingdings" panose="05000000000000000000" pitchFamily="2" charset="2"/>
              <a:buChar char="§"/>
              <a:defRPr>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lr>
                <a:srgbClr val="4E5575"/>
              </a:buClr>
              <a:buFont typeface="Wingdings" panose="05000000000000000000" pitchFamily="2" charset="2"/>
              <a:buChar char="§"/>
              <a:defRPr>
                <a:solidFill>
                  <a:schemeClr val="bg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FontTx/>
              <a:buAutoNum type="alphaLcParenBoth"/>
            </a:pPr>
            <a:r>
              <a:rPr lang="en-IN" altLang="en-US" sz="2200"/>
              <a:t>An atomic solid 	  (b) An ionic solid	(c) A molecular solid </a:t>
            </a:r>
          </a:p>
        </p:txBody>
      </p:sp>
      <p:sp>
        <p:nvSpPr>
          <p:cNvPr id="7" name="Title 1">
            <a:extLst>
              <a:ext uri="{FF2B5EF4-FFF2-40B4-BE49-F238E27FC236}">
                <a16:creationId xmlns:a16="http://schemas.microsoft.com/office/drawing/2014/main" id="{65FA4B35-0191-4C3B-9DF6-AB56F6FB9267}"/>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Types of Crystalline Solids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B95E719C-20CD-433D-808A-7CE65644651E}"/>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95397650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Content Placeholder 3">
            <a:extLst>
              <a:ext uri="{FF2B5EF4-FFF2-40B4-BE49-F238E27FC236}">
                <a16:creationId xmlns:a16="http://schemas.microsoft.com/office/drawing/2014/main" id="{9DC35B1D-0B63-490D-8F99-2753FF06AF60}"/>
              </a:ext>
            </a:extLst>
          </p:cNvPr>
          <p:cNvSpPr>
            <a:spLocks noGrp="1"/>
          </p:cNvSpPr>
          <p:nvPr>
            <p:ph idx="1"/>
          </p:nvPr>
        </p:nvSpPr>
        <p:spPr>
          <a:xfrm>
            <a:off x="76200" y="1143000"/>
            <a:ext cx="8991600" cy="4983163"/>
          </a:xfrm>
        </p:spPr>
        <p:txBody>
          <a:bodyPr/>
          <a:lstStyle/>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Stable with high-melting points </a:t>
            </a:r>
          </a:p>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Held together by strong electrostatic forces between oppositely charged ions </a:t>
            </a:r>
          </a:p>
          <a:p>
            <a:r>
              <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Structure is based on closest packing of spheres so that:</a:t>
            </a:r>
          </a:p>
          <a:p>
            <a:pPr lvl="1"/>
            <a:r>
              <a:rPr lang="en-US"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Electrostatic attraction between oppositely charged ions is maximized</a:t>
            </a:r>
          </a:p>
          <a:p>
            <a:pPr lvl="1"/>
            <a:r>
              <a:rPr lang="en-US" altLang="en-US" sz="24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rPr>
              <a:t>Repulsion among ions with like charges is minimized</a:t>
            </a:r>
          </a:p>
          <a:p>
            <a:endParaRPr lang="en-US" altLang="en-US" sz="2800" dirty="0">
              <a:solidFill>
                <a:schemeClr val="accent4"/>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Ionic Solids: Salt Crystals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Atom Packing in the Solid State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9" name="Picture 2" descr="79243_09_09.jpg">
            <a:extLst>
              <a:ext uri="{FF2B5EF4-FFF2-40B4-BE49-F238E27FC236}">
                <a16:creationId xmlns:a16="http://schemas.microsoft.com/office/drawing/2014/main" id="{278EC3C3-D248-4C42-9D1F-BBE848A60263}"/>
              </a:ext>
            </a:extLst>
          </p:cNvPr>
          <p:cNvPicPr>
            <a:picLocks noChangeAspect="1"/>
          </p:cNvPicPr>
          <p:nvPr/>
        </p:nvPicPr>
        <p:blipFill rotWithShape="1">
          <a:blip r:embed="rId2">
            <a:extLst>
              <a:ext uri="{28A0092B-C50C-407E-A947-70E740481C1C}">
                <a14:useLocalDpi xmlns:a14="http://schemas.microsoft.com/office/drawing/2010/main" val="0"/>
              </a:ext>
            </a:extLst>
          </a:blip>
          <a:srcRect b="2803"/>
          <a:stretch/>
        </p:blipFill>
        <p:spPr bwMode="auto">
          <a:xfrm>
            <a:off x="1330325" y="1219200"/>
            <a:ext cx="6483350" cy="558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4200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066800"/>
            <a:ext cx="9067800" cy="5562600"/>
          </a:xfrm>
        </p:spPr>
        <p:txBody>
          <a:bodyPr>
            <a:noAutofit/>
          </a:bodyPr>
          <a:lstStyle/>
          <a:p>
            <a:r>
              <a:rPr lang="en-US" sz="2700" b="1" dirty="0">
                <a:solidFill>
                  <a:schemeClr val="accent4"/>
                </a:solidFill>
                <a:latin typeface="Arial" panose="020B0604020202020204" pitchFamily="34" charset="0"/>
                <a:cs typeface="Arial" panose="020B0604020202020204" pitchFamily="34" charset="0"/>
              </a:rPr>
              <a:t>Unit cell: </a:t>
            </a:r>
            <a:r>
              <a:rPr lang="en-US" sz="2700" dirty="0">
                <a:solidFill>
                  <a:schemeClr val="accent4"/>
                </a:solidFill>
                <a:latin typeface="Arial" panose="020B0604020202020204" pitchFamily="34" charset="0"/>
                <a:cs typeface="Arial" panose="020B0604020202020204" pitchFamily="34" charset="0"/>
              </a:rPr>
              <a:t>the basic repeating unit of the arrangement of atoms, ions, or molecules in a crystalline solid</a:t>
            </a:r>
          </a:p>
          <a:p>
            <a:r>
              <a:rPr lang="en-US" sz="2700" b="1" dirty="0">
                <a:solidFill>
                  <a:schemeClr val="accent4"/>
                </a:solidFill>
                <a:latin typeface="Arial" panose="020B0604020202020204" pitchFamily="34" charset="0"/>
                <a:cs typeface="Arial" panose="020B0604020202020204" pitchFamily="34" charset="0"/>
              </a:rPr>
              <a:t>Hexagonal unit cell: </a:t>
            </a:r>
            <a:r>
              <a:rPr lang="en-US" sz="2700" dirty="0">
                <a:solidFill>
                  <a:schemeClr val="accent4"/>
                </a:solidFill>
                <a:latin typeface="Arial" panose="020B0604020202020204" pitchFamily="34" charset="0"/>
                <a:cs typeface="Arial" panose="020B0604020202020204" pitchFamily="34" charset="0"/>
              </a:rPr>
              <a:t>an array of nine closest-packed particles that are the repeating unit in a hexagonal closest-packed crystal</a:t>
            </a:r>
          </a:p>
          <a:p>
            <a:r>
              <a:rPr lang="en-US" sz="2700" b="1" dirty="0">
                <a:solidFill>
                  <a:schemeClr val="accent4"/>
                </a:solidFill>
                <a:latin typeface="Arial" panose="020B0604020202020204" pitchFamily="34" charset="0"/>
                <a:cs typeface="Arial" panose="020B0604020202020204" pitchFamily="34" charset="0"/>
              </a:rPr>
              <a:t>Face-centered cubic (</a:t>
            </a:r>
            <a:r>
              <a:rPr lang="en-US" sz="2700" b="1" dirty="0" err="1">
                <a:solidFill>
                  <a:schemeClr val="accent4"/>
                </a:solidFill>
                <a:latin typeface="Arial" panose="020B0604020202020204" pitchFamily="34" charset="0"/>
                <a:cs typeface="Arial" panose="020B0604020202020204" pitchFamily="34" charset="0"/>
              </a:rPr>
              <a:t>fcc</a:t>
            </a:r>
            <a:r>
              <a:rPr lang="en-US" sz="2700" b="1" dirty="0">
                <a:solidFill>
                  <a:schemeClr val="accent4"/>
                </a:solidFill>
                <a:latin typeface="Arial" panose="020B0604020202020204" pitchFamily="34" charset="0"/>
                <a:cs typeface="Arial" panose="020B0604020202020204" pitchFamily="34" charset="0"/>
              </a:rPr>
              <a:t>) unit cell</a:t>
            </a:r>
            <a:r>
              <a:rPr lang="en-US" sz="2700" dirty="0">
                <a:solidFill>
                  <a:schemeClr val="accent4"/>
                </a:solidFill>
                <a:latin typeface="Arial" panose="020B0604020202020204" pitchFamily="34" charset="0"/>
                <a:cs typeface="Arial" panose="020B0604020202020204" pitchFamily="34" charset="0"/>
              </a:rPr>
              <a:t>: An array of closest-packed particles that has eight of the particles at the corners of a cube and six of them at the centers of each face of the cube. </a:t>
            </a:r>
          </a:p>
          <a:p>
            <a:r>
              <a:rPr lang="en-US" sz="2700" b="1" dirty="0">
                <a:solidFill>
                  <a:schemeClr val="accent4"/>
                </a:solidFill>
                <a:latin typeface="Arial" panose="020B0604020202020204" pitchFamily="34" charset="0"/>
                <a:cs typeface="Arial" panose="020B0604020202020204" pitchFamily="34" charset="0"/>
              </a:rPr>
              <a:t>Simple cubic (</a:t>
            </a:r>
            <a:r>
              <a:rPr lang="en-US" sz="2700" b="1" dirty="0" err="1">
                <a:solidFill>
                  <a:schemeClr val="accent4"/>
                </a:solidFill>
                <a:latin typeface="Arial" panose="020B0604020202020204" pitchFamily="34" charset="0"/>
                <a:cs typeface="Arial" panose="020B0604020202020204" pitchFamily="34" charset="0"/>
              </a:rPr>
              <a:t>sc</a:t>
            </a:r>
            <a:r>
              <a:rPr lang="en-US" sz="2700" b="1" dirty="0">
                <a:solidFill>
                  <a:schemeClr val="accent4"/>
                </a:solidFill>
                <a:latin typeface="Arial" panose="020B0604020202020204" pitchFamily="34" charset="0"/>
                <a:cs typeface="Arial" panose="020B0604020202020204" pitchFamily="34" charset="0"/>
              </a:rPr>
              <a:t>) unit cell</a:t>
            </a:r>
            <a:r>
              <a:rPr lang="en-US" sz="2700" dirty="0">
                <a:solidFill>
                  <a:schemeClr val="accent4"/>
                </a:solidFill>
                <a:latin typeface="Arial" panose="020B0604020202020204" pitchFamily="34" charset="0"/>
                <a:cs typeface="Arial" panose="020B0604020202020204" pitchFamily="34" charset="0"/>
              </a:rPr>
              <a:t>: a cell with atoms only at the eight corners of a cube</a:t>
            </a:r>
          </a:p>
          <a:p>
            <a:r>
              <a:rPr lang="en-US" sz="2700" b="1" dirty="0">
                <a:solidFill>
                  <a:schemeClr val="accent4"/>
                </a:solidFill>
                <a:latin typeface="Arial" panose="020B0604020202020204" pitchFamily="34" charset="0"/>
                <a:cs typeface="Arial" panose="020B0604020202020204" pitchFamily="34" charset="0"/>
              </a:rPr>
              <a:t>Body-centered cubic (bcc) unit cell</a:t>
            </a:r>
            <a:r>
              <a:rPr lang="en-US" sz="2700" dirty="0">
                <a:solidFill>
                  <a:schemeClr val="accent4"/>
                </a:solidFill>
                <a:latin typeface="Arial" panose="020B0604020202020204" pitchFamily="34" charset="0"/>
                <a:cs typeface="Arial" panose="020B0604020202020204" pitchFamily="34" charset="0"/>
              </a:rPr>
              <a:t>: cells with atoms at the eight corners of a cube and at center of the cell </a:t>
            </a:r>
          </a:p>
          <a:p>
            <a:endParaRPr lang="en-US" sz="2800" dirty="0">
              <a:solidFill>
                <a:schemeClr val="accent4"/>
              </a:solidFill>
              <a:latin typeface="Arial" panose="020B0604020202020204" pitchFamily="34" charset="0"/>
              <a:cs typeface="Arial" panose="020B0604020202020204" pitchFamily="34" charset="0"/>
            </a:endParaRPr>
          </a:p>
          <a:p>
            <a:endParaRPr lang="en-US" sz="2800" b="1" dirty="0">
              <a:solidFill>
                <a:schemeClr val="accent4"/>
              </a:solidFill>
              <a:latin typeface="Arial" panose="020B0604020202020204" pitchFamily="34" charset="0"/>
              <a:cs typeface="Arial" panose="020B0604020202020204" pitchFamily="34" charset="0"/>
            </a:endParaRPr>
          </a:p>
          <a:p>
            <a:endParaRPr lang="en-US" sz="2800" dirty="0">
              <a:solidFill>
                <a:schemeClr val="accent4"/>
              </a:solidFill>
              <a:latin typeface="Arial" panose="020B0604020202020204" pitchFamily="34" charset="0"/>
              <a:cs typeface="Arial" panose="020B0604020202020204" pitchFamily="34" charset="0"/>
            </a:endParaRPr>
          </a:p>
          <a:p>
            <a:endParaRPr lang="en-US" sz="2800" b="1" dirty="0">
              <a:solidFill>
                <a:schemeClr val="accent4"/>
              </a:solidFill>
              <a:latin typeface="Arial" panose="020B0604020202020204" pitchFamily="34" charset="0"/>
              <a:cs typeface="Arial" panose="020B0604020202020204" pitchFamily="34" charset="0"/>
            </a:endParaRPr>
          </a:p>
          <a:p>
            <a:endParaRPr lang="en-US" sz="2800" dirty="0">
              <a:solidFill>
                <a:schemeClr val="accent4"/>
              </a:solidFill>
              <a:latin typeface="Arial" panose="020B0604020202020204" pitchFamily="34" charset="0"/>
              <a:cs typeface="Arial" panose="020B0604020202020204" pitchFamily="34" charset="0"/>
            </a:endParaRPr>
          </a:p>
          <a:p>
            <a:endParaRPr lang="en-US" sz="2800" dirty="0">
              <a:solidFill>
                <a:schemeClr val="accent4"/>
              </a:solidFill>
              <a:latin typeface="Arial" panose="020B0604020202020204" pitchFamily="34" charset="0"/>
              <a:cs typeface="Arial" panose="020B0604020202020204" pitchFamily="34" charset="0"/>
            </a:endParaRPr>
          </a:p>
          <a:p>
            <a:endParaRPr lang="en-US" sz="2800" dirty="0">
              <a:solidFill>
                <a:schemeClr val="accent4"/>
              </a:solidFill>
              <a:latin typeface="Arial" panose="020B0604020202020204" pitchFamily="34" charset="0"/>
              <a:cs typeface="Arial" panose="020B0604020202020204" pitchFamily="34" charset="0"/>
            </a:endParaRPr>
          </a:p>
          <a:p>
            <a:pPr lvl="1"/>
            <a:endParaRPr lang="en-US" dirty="0">
              <a:solidFill>
                <a:schemeClr val="accent4"/>
              </a:solidFill>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1524000" y="3028623"/>
            <a:ext cx="6277988" cy="3372177"/>
          </a:xfrm>
        </p:spPr>
      </p:pic>
      <p:sp>
        <p:nvSpPr>
          <p:cNvPr id="5" name="Title 1">
            <a:extLst>
              <a:ext uri="{FF2B5EF4-FFF2-40B4-BE49-F238E27FC236}">
                <a16:creationId xmlns:a16="http://schemas.microsoft.com/office/drawing/2014/main" id="{73D6051B-ACD4-40F7-A563-E81E85384C5A}"/>
              </a:ext>
            </a:extLst>
          </p:cNvPr>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Stacking Patterns and Unit Cells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C38D390D-85EC-48FE-8BAC-6D0C32AC0C3D}"/>
              </a:ext>
            </a:extLst>
          </p:cNvPr>
          <p:cNvCxnSpPr/>
          <p:nvPr/>
        </p:nvCxnSpPr>
        <p:spPr bwMode="auto">
          <a:xfrm>
            <a:off x="76200" y="998095"/>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65846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38100" y="1105693"/>
            <a:ext cx="9067800" cy="1598614"/>
          </a:xfrm>
        </p:spPr>
        <p:txBody>
          <a:bodyPr/>
          <a:lstStyle/>
          <a:p>
            <a:pPr>
              <a:defRPr/>
            </a:pPr>
            <a:r>
              <a:rPr lang="en-US" sz="3000" b="1" dirty="0">
                <a:solidFill>
                  <a:schemeClr val="accent4"/>
                </a:solidFill>
                <a:latin typeface="Arial" panose="020B0604020202020204" pitchFamily="34" charset="0"/>
                <a:cs typeface="Arial" panose="020B0604020202020204" pitchFamily="34" charset="0"/>
              </a:rPr>
              <a:t>Hexagonal Unit Cell:</a:t>
            </a:r>
            <a:r>
              <a:rPr lang="en-US" sz="3000" dirty="0">
                <a:solidFill>
                  <a:schemeClr val="accent4"/>
                </a:solidFill>
                <a:latin typeface="Arial" panose="020B0604020202020204" pitchFamily="34" charset="0"/>
                <a:cs typeface="Arial" panose="020B0604020202020204" pitchFamily="34" charset="0"/>
              </a:rPr>
              <a:t> Repeating unit in </a:t>
            </a:r>
            <a:r>
              <a:rPr lang="en-US" sz="3000" dirty="0" err="1">
                <a:solidFill>
                  <a:schemeClr val="accent4"/>
                </a:solidFill>
                <a:latin typeface="Arial" panose="020B0604020202020204" pitchFamily="34" charset="0"/>
                <a:cs typeface="Arial" panose="020B0604020202020204" pitchFamily="34" charset="0"/>
              </a:rPr>
              <a:t>hcp</a:t>
            </a:r>
            <a:r>
              <a:rPr lang="en-US" sz="3000" dirty="0">
                <a:solidFill>
                  <a:schemeClr val="accent4"/>
                </a:solidFill>
                <a:latin typeface="Arial" panose="020B0604020202020204" pitchFamily="34" charset="0"/>
                <a:cs typeface="Arial" panose="020B0604020202020204" pitchFamily="34" charset="0"/>
              </a:rPr>
              <a:t> consisting of an array of 9 closest-packed particles </a:t>
            </a:r>
          </a:p>
          <a:p>
            <a:pPr>
              <a:defRPr/>
            </a:pPr>
            <a:endParaRPr lang="en-US" sz="3000" dirty="0">
              <a:solidFill>
                <a:schemeClr val="accent4"/>
              </a:solidFill>
              <a:latin typeface="Arial" panose="020B0604020202020204" pitchFamily="34" charset="0"/>
              <a:cs typeface="Arial" panose="020B0604020202020204" pitchFamily="34" charset="0"/>
            </a:endParaRPr>
          </a:p>
        </p:txBody>
      </p:sp>
      <p:pic>
        <p:nvPicPr>
          <p:cNvPr id="49158" name="Picture 2"/>
          <p:cNvPicPr>
            <a:picLocks noChangeAspect="1"/>
          </p:cNvPicPr>
          <p:nvPr/>
        </p:nvPicPr>
        <p:blipFill>
          <a:blip r:embed="rId2"/>
          <a:srcRect/>
          <a:stretch>
            <a:fillRect/>
          </a:stretch>
        </p:blipFill>
        <p:spPr bwMode="auto">
          <a:xfrm>
            <a:off x="762000" y="2286000"/>
            <a:ext cx="7944708" cy="4267200"/>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Unit Cells: Hexagonal</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a:extLst>
              <a:ext uri="{FF2B5EF4-FFF2-40B4-BE49-F238E27FC236}">
                <a16:creationId xmlns:a16="http://schemas.microsoft.com/office/drawing/2014/main" id="{9EE43E8F-919A-4148-A26F-ABBE9EF4BEF9}"/>
              </a:ext>
            </a:extLst>
          </p:cNvPr>
          <p:cNvSpPr txBox="1"/>
          <p:nvPr/>
        </p:nvSpPr>
        <p:spPr>
          <a:xfrm>
            <a:off x="3661797" y="2277035"/>
            <a:ext cx="4720203" cy="369332"/>
          </a:xfrm>
          <a:prstGeom prst="rect">
            <a:avLst/>
          </a:prstGeom>
          <a:noFill/>
        </p:spPr>
        <p:txBody>
          <a:bodyPr wrap="none" rtlCol="0">
            <a:spAutoFit/>
          </a:bodyPr>
          <a:lstStyle/>
          <a:p>
            <a:r>
              <a:rPr lang="en-US" dirty="0">
                <a:hlinkClick r:id="rId3"/>
              </a:rPr>
              <a:t>Purdue Website on unit Cells for other views</a:t>
            </a:r>
            <a:endParaRPr lang="en-US" dirty="0"/>
          </a:p>
        </p:txBody>
      </p:sp>
    </p:spTree>
    <p:extLst>
      <p:ext uri="{BB962C8B-B14F-4D97-AF65-F5344CB8AC3E}">
        <p14:creationId xmlns:p14="http://schemas.microsoft.com/office/powerpoint/2010/main" val="350052392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PPRESENTATIONGUID" val="34e2a8c1-4ca5-4701-b574-b43f2552da02"/>
  <p:tag name="WASPOLLED" val="76B71FD736094E6D93BC2FAB9A16967A"/>
  <p:tag name="TPVERSION" val="7"/>
  <p:tag name="TPFULLVERSION" val="8.6.3.1"/>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TYPE" val="MultiChoiceSlide"/>
  <p:tag name="SLIDEGUID" val="F644D1D5F18C49719DC95FA96CF6A240"/>
  <p:tag name="TPSLIDEBULLETSTYLE" val="2"/>
  <p:tag name="CHARTTYPE" val="0"/>
  <p:tag name="CHARTDEFINEDCOLORS" val="3,6,10,45,32,50,13,4,9,55,1"/>
  <p:tag name="HASRESULTS" val="True"/>
  <p:tag name="RESULTS" val="The molecular orbital description for metal bonding is different from that for diatomic molecules in that ________[;crlf;]139[;]167[;]139[;]False[;]6[;][;crlf;]3.518[;]3[;]0.9623[;]0.9259[;crlf;]2[;]-1[;]there are no antibonding orbitals in the metal bonding description.1[;]there are no antibonding orbitals in the metal bonding description.[;][;crlf;]4[;]-1[;]quantum theory no longer applies, as the orbitals are continuous.2[;]quantum theory no longer applies, as the orbitals are continuous.[;][;crlf;]90[;]-1[;]the orbitals are so close in energy that they are referred to as bands.3[;]the orbitals are so close in energy that they are referred to as bands.[;][;crlf;]6[;]1[;]the increased number of electrons results in each bond being stronger.4[;]the increased number of electrons results in each bond being stronger.[;][;crlf;]37[;]-1[;]All of the above are true.5[;]All of the above are true.[;][;crlf;]"/>
  <p:tag name="TPQUESTIONXML" val="&lt;?xml version=&quot;1.0&quot; encoding=&quot;UTF-8&quot; standalone=&quot;yes&quot;?&gt;&lt;questionlist&gt;&lt;properties&gt;&lt;guid&gt;860954AE0A2B40E081FE6AF6474959BB&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644D1D5F18C49719DC95FA96CF6A240&lt;/guid&gt;&lt;repollguid&gt;43E76B5F605B4FE7BC6F616A20B7EBE6&lt;/repollguid&gt;&lt;sourceid&gt;D8F10C89074C4B39AA74E21E7EDA5762&lt;/sourceid&gt;&lt;questiontext&gt;The molecular orbital description for metal bonding is different from that for diatomic molecules in that ________&lt;/questiontext&gt;&lt;showresults&gt;True&lt;/showresults&gt;&lt;responsegrid&gt;0&lt;/responsegrid&gt;&lt;countdowntime&gt;120&lt;/countdowntime&gt;&lt;metadata&gt;&lt;entry&gt;&lt;key&gt;LIVECHARTING&lt;/key&gt;&lt;value&gt;False&lt;/value&gt;&lt;/entry&gt;&lt;entry&gt;&lt;key&gt;AUTOFORMATCHART&lt;/key&gt;&lt;value&gt;True&lt;/value&gt;&lt;/entry&gt;&lt;entry&gt;&lt;key&gt;AUTOOPENPOLL&lt;/key&gt;&lt;value&gt;False&lt;/value&gt;&lt;/entry&gt;&lt;/metadata&gt;&lt;correctvalue&gt;1&lt;/correctvalue&gt;&lt;incorrectvalue&gt;1&lt;/incorrectvalue&gt;&lt;responselimit&gt;1&lt;/responselimit&gt;&lt;bulletstyle&gt;2&lt;/bulletstyle&gt;&lt;answers&gt;&lt;answer&gt;&lt;guid&gt;235A117B12B04B11A918BEA3A0788020&lt;/guid&gt;&lt;answertext&gt;there are no antibonding orbitals in the metal bonding description.&lt;/answertext&gt;&lt;valuetype&gt;-1&lt;/valuetype&gt;&lt;/answer&gt;&lt;answer&gt;&lt;guid&gt;EBBD3F0D49BA4C3E80BE69A485BCB55C&lt;/guid&gt;&lt;answertext&gt;quantum theory no longer applies, as the orbitals are continuous.&lt;/answertext&gt;&lt;valuetype&gt;-1&lt;/valuetype&gt;&lt;/answer&gt;&lt;answer&gt;&lt;guid&gt;354323F744574DEA814F277804820319&lt;/guid&gt;&lt;answertext&gt;the orbitals are so close in energy that they are referred to as bands.&lt;/answertext&gt;&lt;valuetype&gt;-1&lt;/valuetype&gt;&lt;/answer&gt;&lt;answer&gt;&lt;guid&gt;3939F528E7224D27BB67F5A547D9F559&lt;/guid&gt;&lt;answertext&gt;the increased number of electrons results in each bond being stronger.&lt;/answertext&gt;&lt;valuetype&gt;1&lt;/valuetype&gt;&lt;/answer&gt;&lt;answer&gt;&lt;guid&gt;319F33BDA7974C76AD05F1426D1C8B66&lt;/guid&gt;&lt;answertext&gt;All of the above are true.&lt;/answertext&gt;&lt;valuetype&gt;-1&lt;/valuetype&gt;&lt;/answer&gt;&lt;/answers&gt;&lt;/multichoice&gt;&lt;/questions&gt;&lt;/questionlist&gt;"/>
  <p:tag name="LIVECHARTING" val="False"/>
  <p:tag name="AUTOOPENPOLL" val="False"/>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MultiChoiceSlide"/>
  <p:tag name="SLIDEGUID" val="F644D1D5F18C49719DC95FA96CF6A240"/>
  <p:tag name="TPSLIDEBULLETSTYLE" val="2"/>
  <p:tag name="CHARTTYPE" val="0"/>
  <p:tag name="CHARTDEFINEDCOLORS" val="3,6,10,45,32,50,13,4,9,55,1"/>
  <p:tag name="HASRESULTS" val="True"/>
  <p:tag name="RESULTS" val="The molecular orbital description for metal bonding is different from that for diatomic molecules in that ________[;crlf;]139[;]167[;]139[;]False[;]6[;][;crlf;]3.518[;]3[;]0.9623[;]0.9259[;crlf;]2[;]-1[;]there are no antibonding orbitals in the metal bonding description.1[;]there are no antibonding orbitals in the metal bonding description.[;][;crlf;]4[;]-1[;]quantum theory no longer applies, as the orbitals are continuous.2[;]quantum theory no longer applies, as the orbitals are continuous.[;][;crlf;]90[;]-1[;]the orbitals are so close in energy that they are referred to as bands.3[;]the orbitals are so close in energy that they are referred to as bands.[;][;crlf;]6[;]1[;]the increased number of electrons results in each bond being stronger.4[;]the increased number of electrons results in each bond being stronger.[;][;crlf;]37[;]-1[;]All of the above are true.5[;]All of the above are true.[;][;crlf;]"/>
  <p:tag name="TPQUESTIONXML" val="&lt;?xml version=&quot;1.0&quot; encoding=&quot;UTF-8&quot; standalone=&quot;yes&quot;?&gt;&lt;questionlist&gt;&lt;properties&gt;&lt;guid&gt;860954AE0A2B40E081FE6AF6474959BB&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644D1D5F18C49719DC95FA96CF6A240&lt;/guid&gt;&lt;repollguid&gt;43E76B5F605B4FE7BC6F616A20B7EBE6&lt;/repollguid&gt;&lt;sourceid&gt;D8F10C89074C4B39AA74E21E7EDA5762&lt;/sourceid&gt;&lt;questiontext&gt;The molecular orbital description for metal bonding is different from that for diatomic molecules in that ________&lt;/questiontext&gt;&lt;showresults&gt;True&lt;/showresults&gt;&lt;responsegrid&gt;0&lt;/responsegrid&gt;&lt;countdowntime&gt;120&lt;/countdowntime&gt;&lt;metadata&gt;&lt;entry&gt;&lt;key&gt;LIVECHARTING&lt;/key&gt;&lt;value&gt;False&lt;/value&gt;&lt;/entry&gt;&lt;entry&gt;&lt;key&gt;AUTOFORMATCHART&lt;/key&gt;&lt;value&gt;True&lt;/value&gt;&lt;/entry&gt;&lt;entry&gt;&lt;key&gt;AUTOOPENPOLL&lt;/key&gt;&lt;value&gt;False&lt;/value&gt;&lt;/entry&gt;&lt;/metadata&gt;&lt;correctvalue&gt;1&lt;/correctvalue&gt;&lt;incorrectvalue&gt;1&lt;/incorrectvalue&gt;&lt;responselimit&gt;1&lt;/responselimit&gt;&lt;bulletstyle&gt;2&lt;/bulletstyle&gt;&lt;answers&gt;&lt;answer&gt;&lt;guid&gt;235A117B12B04B11A918BEA3A0788020&lt;/guid&gt;&lt;answertext&gt;there are no antibonding orbitals in the metal bonding description.&lt;/answertext&gt;&lt;valuetype&gt;-1&lt;/valuetype&gt;&lt;/answer&gt;&lt;answer&gt;&lt;guid&gt;EBBD3F0D49BA4C3E80BE69A485BCB55C&lt;/guid&gt;&lt;answertext&gt;quantum theory no longer applies, as the orbitals are continuous.&lt;/answertext&gt;&lt;valuetype&gt;-1&lt;/valuetype&gt;&lt;/answer&gt;&lt;answer&gt;&lt;guid&gt;354323F744574DEA814F277804820319&lt;/guid&gt;&lt;answertext&gt;the orbitals are so close in energy that they are referred to as bands.&lt;/answertext&gt;&lt;valuetype&gt;-1&lt;/valuetype&gt;&lt;/answer&gt;&lt;answer&gt;&lt;guid&gt;3939F528E7224D27BB67F5A547D9F559&lt;/guid&gt;&lt;answertext&gt;the increased number of electrons results in each bond being stronger.&lt;/answertext&gt;&lt;valuetype&gt;1&lt;/valuetype&gt;&lt;/answer&gt;&lt;answer&gt;&lt;guid&gt;319F33BDA7974C76AD05F1426D1C8B66&lt;/guid&gt;&lt;answertext&gt;All of the above are true.&lt;/answertext&gt;&lt;valuetype&gt;-1&lt;/valuetype&gt;&lt;/answer&gt;&lt;/answers&gt;&lt;/multichoice&gt;&lt;/questions&gt;&lt;/questionlist&gt;"/>
  <p:tag name="LIVECHARTING" val="False"/>
  <p:tag name="AUTOOPENPOLL"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SLIDEGUID" val="7674666F29924B9B8A83491A9C1CBEE2"/>
  <p:tag name="TPSLIDEBULLETSTYLE" val="2"/>
  <p:tag name="CHARTTYPE" val="0"/>
  <p:tag name="CHARTDEFINEDCOLORS" val="3,6,10,45,32,50,13,4,9,55,1"/>
  <p:tag name="HASRESULTS" val="True"/>
  <p:tag name="RESULTS" val="Metal solids are good conductors of electricity because ________[;crlf;]137[;]167[;]137[;]False[;]0[;][;crlf;]2.2409[;]2[;]0.8152[;]0.6646[;crlf;]6[;]-1[;]they are easily ionized.1[;]they are easily ionized.[;][;crlf;]110[;]-1[;]their valence electrons are not localized.2[;]their valence electrons are not localized.[;][;crlf;]12[;]-1[;]they are easily reduced and oxidized.3[;]they are easily reduced and oxidized.[;][;crlf;]0[;]1[;]they can be drawn into wires.4[;]they can be drawn into wires.[;][;crlf;]9[;]-1[;]they are ductile.5[;]they are ductile.[;][;crlf;]"/>
  <p:tag name="TPQUESTIONXML" val="&lt;?xml version=&quot;1.0&quot; encoding=&quot;UTF-8&quot; standalone=&quot;yes&quot;?&gt;&lt;questionlist&gt;&lt;properties&gt;&lt;guid&gt;A0DB3E25EEDE4926AB865A4EDD951D2A&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674666F29924B9B8A83491A9C1CBEE2&lt;/guid&gt;&lt;repollguid&gt;43E76B5F605B4FE7BC6F616A20B7EBE6&lt;/repollguid&gt;&lt;sourceid&gt;D8F10C89074C4B39AA74E21E7EDA5762&lt;/sourceid&gt;&lt;questiontext&gt;Metal solids are good conductors of electricity because ________&lt;/questiontext&gt;&lt;showresults&gt;True&lt;/showresults&gt;&lt;responsegrid&gt;0&lt;/responsegrid&gt;&lt;countdowntime&gt;120&lt;/countdowntime&gt;&lt;metadata&gt;&lt;entry&gt;&lt;key&gt;LIVECHARTING&lt;/key&gt;&lt;value&gt;False&lt;/value&gt;&lt;/entry&gt;&lt;entry&gt;&lt;key&gt;AUTOFORMATCHART&lt;/key&gt;&lt;value&gt;True&lt;/value&gt;&lt;/entry&gt;&lt;entry&gt;&lt;key&gt;AUTOOPENPOLL&lt;/key&gt;&lt;value&gt;False&lt;/value&gt;&lt;/entry&gt;&lt;/metadata&gt;&lt;correctvalue&gt;1&lt;/correctvalue&gt;&lt;incorrectvalue&gt;1&lt;/incorrectvalue&gt;&lt;responselimit&gt;1&lt;/responselimit&gt;&lt;bulletstyle&gt;2&lt;/bulletstyle&gt;&lt;answers&gt;&lt;answer&gt;&lt;guid&gt;235A117B12B04B11A918BEA3A0788020&lt;/guid&gt;&lt;answertext&gt;they are easily ionized.&lt;/answertext&gt;&lt;valuetype&gt;-1&lt;/valuetype&gt;&lt;/answer&gt;&lt;answer&gt;&lt;guid&gt;EBBD3F0D49BA4C3E80BE69A485BCB55C&lt;/guid&gt;&lt;answertext&gt;their valence electrons are not localized.&lt;/answertext&gt;&lt;valuetype&gt;-1&lt;/valuetype&gt;&lt;/answer&gt;&lt;answer&gt;&lt;guid&gt;354323F744574DEA814F277804820319&lt;/guid&gt;&lt;answertext&gt;they are easily reduced and oxidized.&lt;/answertext&gt;&lt;valuetype&gt;-1&lt;/valuetype&gt;&lt;/answer&gt;&lt;answer&gt;&lt;guid&gt;3939F528E7224D27BB67F5A547D9F559&lt;/guid&gt;&lt;answertext&gt;they can be drawn into wires.&lt;/answertext&gt;&lt;valuetype&gt;1&lt;/valuetype&gt;&lt;/answer&gt;&lt;answer&gt;&lt;guid&gt;319F33BDA7974C76AD05F1426D1C8B66&lt;/guid&gt;&lt;answertext&gt;they are ductile.&lt;/answertext&gt;&lt;valuetype&gt;-1&lt;/valuetype&gt;&lt;/answer&gt;&lt;/answers&gt;&lt;/multichoice&gt;&lt;/questions&gt;&lt;/questionlist&gt;"/>
  <p:tag name="LIVECHARTING" val="False"/>
  <p:tag name="AUTOOPENPOLL"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MultiChoiceSlide"/>
  <p:tag name="SLIDEGUID" val="7674666F29924B9B8A83491A9C1CBEE2"/>
  <p:tag name="TPSLIDEBULLETSTYLE" val="2"/>
  <p:tag name="CHARTTYPE" val="0"/>
  <p:tag name="CHARTDEFINEDCOLORS" val="3,6,10,45,32,50,13,4,9,55,1"/>
  <p:tag name="HASRESULTS" val="True"/>
  <p:tag name="RESULTS" val="Metal solids are good conductors of electricity because ________[;crlf;]137[;]167[;]137[;]False[;]0[;][;crlf;]2.2409[;]2[;]0.8152[;]0.6646[;crlf;]6[;]-1[;]they are easily ionized.1[;]they are easily ionized.[;][;crlf;]110[;]-1[;]their valence electrons are not localized.2[;]their valence electrons are not localized.[;][;crlf;]12[;]-1[;]they are easily reduced and oxidized.3[;]they are easily reduced and oxidized.[;][;crlf;]0[;]1[;]they can be drawn into wires.4[;]they can be drawn into wires.[;][;crlf;]9[;]-1[;]they are ductile.5[;]they are ductile.[;][;crlf;]"/>
  <p:tag name="TPQUESTIONXML" val="&lt;?xml version=&quot;1.0&quot; encoding=&quot;UTF-8&quot; standalone=&quot;yes&quot;?&gt;&lt;questionlist&gt;&lt;properties&gt;&lt;guid&gt;A0DB3E25EEDE4926AB865A4EDD951D2A&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674666F29924B9B8A83491A9C1CBEE2&lt;/guid&gt;&lt;repollguid&gt;43E76B5F605B4FE7BC6F616A20B7EBE6&lt;/repollguid&gt;&lt;sourceid&gt;D8F10C89074C4B39AA74E21E7EDA5762&lt;/sourceid&gt;&lt;questiontext&gt;Metal solids are good conductors of electricity because ________&lt;/questiontext&gt;&lt;showresults&gt;True&lt;/showresults&gt;&lt;responsegrid&gt;0&lt;/responsegrid&gt;&lt;countdowntime&gt;120&lt;/countdowntime&gt;&lt;metadata&gt;&lt;entry&gt;&lt;key&gt;LIVECHARTING&lt;/key&gt;&lt;value&gt;False&lt;/value&gt;&lt;/entry&gt;&lt;entry&gt;&lt;key&gt;AUTOFORMATCHART&lt;/key&gt;&lt;value&gt;True&lt;/value&gt;&lt;/entry&gt;&lt;entry&gt;&lt;key&gt;AUTOOPENPOLL&lt;/key&gt;&lt;value&gt;False&lt;/value&gt;&lt;/entry&gt;&lt;/metadata&gt;&lt;correctvalue&gt;1&lt;/correctvalue&gt;&lt;incorrectvalue&gt;1&lt;/incorrectvalue&gt;&lt;responselimit&gt;1&lt;/responselimit&gt;&lt;bulletstyle&gt;2&lt;/bulletstyle&gt;&lt;answers&gt;&lt;answer&gt;&lt;guid&gt;235A117B12B04B11A918BEA3A0788020&lt;/guid&gt;&lt;answertext&gt;they are easily ionized.&lt;/answertext&gt;&lt;valuetype&gt;-1&lt;/valuetype&gt;&lt;/answer&gt;&lt;answer&gt;&lt;guid&gt;EBBD3F0D49BA4C3E80BE69A485BCB55C&lt;/guid&gt;&lt;answertext&gt;their valence electrons are not localized.&lt;/answertext&gt;&lt;valuetype&gt;-1&lt;/valuetype&gt;&lt;/answer&gt;&lt;answer&gt;&lt;guid&gt;354323F744574DEA814F277804820319&lt;/guid&gt;&lt;answertext&gt;they are easily reduced and oxidized.&lt;/answertext&gt;&lt;valuetype&gt;-1&lt;/valuetype&gt;&lt;/answer&gt;&lt;answer&gt;&lt;guid&gt;3939F528E7224D27BB67F5A547D9F559&lt;/guid&gt;&lt;answertext&gt;they can be drawn into wires.&lt;/answertext&gt;&lt;valuetype&gt;1&lt;/valuetype&gt;&lt;/answer&gt;&lt;answer&gt;&lt;guid&gt;319F33BDA7974C76AD05F1426D1C8B66&lt;/guid&gt;&lt;answertext&gt;they are ductile.&lt;/answertext&gt;&lt;valuetype&gt;-1&lt;/valuetype&gt;&lt;/answer&gt;&lt;/answers&gt;&lt;/multichoice&gt;&lt;/questions&gt;&lt;/questionlist&gt;"/>
  <p:tag name="LIVECHARTING" val="False"/>
  <p:tag name="AUTOOPENPOLL"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AUTOFORMATCHART" val="True"/>
  <p:tag name="SLIDEGUID" val="74E8592BFDB146AA97E35BE2BF3F5BAD"/>
  <p:tag name="CHARTTYPE" val="0"/>
  <p:tag name="CHARTDEFINEDCOLORS" val="3,6,10,45,32,50,13,4,9,55,1"/>
  <p:tag name="HASRESULTS" val="True"/>
  <p:tag name="RESULTS" val="What is the formula of the oxide whose unit cell is shown?[;crlf;]138[;]166[;]138[;]False[;]67[;][;crlf;]2.6884[;]3[;]1.3716[;]1.8812[;crlf;]48[;]-1[;]Ce7O41[;]Ce7O4[;][;crlf;]14[;]-1[;]CeO2[;]CeO[;][;crlf;]9[;]-1[;]Ce2O33[;]Ce2O3[;][;crlf;]67[;]1[;]CeO24[;]CeO2[;][;crlf;]"/>
  <p:tag name="TPQUESTIONXML" val="&lt;?xml version=&quot;1.0&quot; encoding=&quot;UTF-8&quot; standalone=&quot;yes&quot;?&gt;&lt;questionlist&gt;&lt;properties&gt;&lt;guid&gt;53BD8AC5D41C4274AD528141D857E6AF&lt;/guid&gt;&lt;date&gt;4/12/2019 12:22:3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8592BFDB146AA97E35BE2BF3F5BAD&lt;/guid&gt;&lt;repollguid&gt;D013619B633A4734B955671C4803670C&lt;/repollguid&gt;&lt;sourceid&gt;FD074BAD4941412FA6B12BF9A0960F28&lt;/sourceid&gt;&lt;questiontext&gt;What is the formula of the oxide whose unit cell is shown?&lt;/questiontext&gt;&lt;showresults&gt;True&lt;/showresults&gt;&lt;responsegrid&gt;0&lt;/responsegrid&gt;&lt;countdowntime&gt;30&lt;/countdowntime&gt;&lt;metadata&gt;&lt;entry&gt;&lt;key&gt;AUTOFORMATCHART&lt;/key&gt;&lt;value&gt;True&lt;/value&gt;&lt;/entry&gt;&lt;entry&gt;&lt;key&gt;AUTOOPENPOLL&lt;/key&gt;&lt;value&gt;True&lt;/value&gt;&lt;/entry&gt;&lt;entry&gt;&lt;key&gt;LIVECHARTING&lt;/key&gt;&lt;value&gt;False&lt;/value&gt;&lt;/entry&gt;&lt;/metadata&gt;&lt;correctvalue&gt;1&lt;/correctvalue&gt;&lt;incorrectvalue&gt;1&lt;/incorrectvalue&gt;&lt;responselimit&gt;1&lt;/responselimit&gt;&lt;bulletstyle&gt;2&lt;/bulletstyle&gt;&lt;answers&gt;&lt;answer&gt;&lt;guid&gt;CEDAA9A37F794E3E8F5FC39E41AFE7F0&lt;/guid&gt;&lt;answertext&gt;Ce7O4&lt;/answertext&gt;&lt;valuetype&gt;-1&lt;/valuetype&gt;&lt;/answer&gt;&lt;answer&gt;&lt;guid&gt;1E818EEE7AE749BFAC6D04D05CE14EA4&lt;/guid&gt;&lt;answertext&gt;CeO&lt;/answertext&gt;&lt;valuetype&gt;-1&lt;/valuetype&gt;&lt;/answer&gt;&lt;answer&gt;&lt;guid&gt;21D0D573744D420CB59A5EADDB5572D7&lt;/guid&gt;&lt;answertext&gt;Ce2O3&lt;/answertext&gt;&lt;valuetype&gt;-1&lt;/valuetype&gt;&lt;/answer&gt;&lt;answer&gt;&lt;guid&gt;A0C424E413BA407AA8CFE1F9DBE2E38A&lt;/guid&gt;&lt;answertext&gt;CeO2&lt;/answertext&gt;&lt;valuetype&gt;1&lt;/valuetype&gt;&lt;/answer&gt;&lt;/answers&gt;&lt;/multichoice&gt;&lt;/questions&gt;&lt;/questionlist&gt;"/>
  <p:tag name="LIVECHARTING" val="False"/>
  <p:tag name="AUTOOPENPOLL" val="True"/>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MultiChoiceSlide"/>
  <p:tag name="AUTOFORMATCHART" val="True"/>
  <p:tag name="SLIDEGUID" val="74E8592BFDB146AA97E35BE2BF3F5BAD"/>
  <p:tag name="CHARTTYPE" val="0"/>
  <p:tag name="CHARTDEFINEDCOLORS" val="3,6,10,45,32,50,13,4,9,55,1"/>
  <p:tag name="HASRESULTS" val="True"/>
  <p:tag name="RESULTS" val="What is the formula of the oxide whose unit cell is shown?[;crlf;]138[;]166[;]138[;]False[;]67[;][;crlf;]2.6884[;]3[;]1.3716[;]1.8812[;crlf;]48[;]-1[;]Ce7O41[;]Ce7O4[;][;crlf;]14[;]-1[;]CeO2[;]CeO[;][;crlf;]9[;]-1[;]Ce2O33[;]Ce2O3[;][;crlf;]67[;]1[;]CeO24[;]CeO2[;][;crlf;]"/>
  <p:tag name="TPQUESTIONXML" val="&lt;?xml version=&quot;1.0&quot; encoding=&quot;UTF-8&quot; standalone=&quot;yes&quot;?&gt;&lt;questionlist&gt;&lt;properties&gt;&lt;guid&gt;53BD8AC5D41C4274AD528141D857E6AF&lt;/guid&gt;&lt;date&gt;4/12/2019 12:22:3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8592BFDB146AA97E35BE2BF3F5BAD&lt;/guid&gt;&lt;repollguid&gt;D013619B633A4734B955671C4803670C&lt;/repollguid&gt;&lt;sourceid&gt;FD074BAD4941412FA6B12BF9A0960F28&lt;/sourceid&gt;&lt;questiontext&gt;What is the formula of the oxide whose unit cell is shown?&lt;/questiontext&gt;&lt;showresults&gt;True&lt;/showresults&gt;&lt;responsegrid&gt;0&lt;/responsegrid&gt;&lt;countdowntime&gt;30&lt;/countdowntime&gt;&lt;metadata&gt;&lt;entry&gt;&lt;key&gt;AUTOFORMATCHART&lt;/key&gt;&lt;value&gt;True&lt;/value&gt;&lt;/entry&gt;&lt;entry&gt;&lt;key&gt;AUTOOPENPOLL&lt;/key&gt;&lt;value&gt;True&lt;/value&gt;&lt;/entry&gt;&lt;entry&gt;&lt;key&gt;LIVECHARTING&lt;/key&gt;&lt;value&gt;False&lt;/value&gt;&lt;/entry&gt;&lt;/metadata&gt;&lt;correctvalue&gt;1&lt;/correctvalue&gt;&lt;incorrectvalue&gt;1&lt;/incorrectvalue&gt;&lt;responselimit&gt;1&lt;/responselimit&gt;&lt;bulletstyle&gt;2&lt;/bulletstyle&gt;&lt;answers&gt;&lt;answer&gt;&lt;guid&gt;CEDAA9A37F794E3E8F5FC39E41AFE7F0&lt;/guid&gt;&lt;answertext&gt;Ce7O4&lt;/answertext&gt;&lt;valuetype&gt;-1&lt;/valuetype&gt;&lt;/answer&gt;&lt;answer&gt;&lt;guid&gt;1E818EEE7AE749BFAC6D04D05CE14EA4&lt;/guid&gt;&lt;answertext&gt;CeO&lt;/answertext&gt;&lt;valuetype&gt;-1&lt;/valuetype&gt;&lt;/answer&gt;&lt;answer&gt;&lt;guid&gt;21D0D573744D420CB59A5EADDB5572D7&lt;/guid&gt;&lt;answertext&gt;Ce2O3&lt;/answertext&gt;&lt;valuetype&gt;-1&lt;/valuetype&gt;&lt;/answer&gt;&lt;answer&gt;&lt;guid&gt;A0C424E413BA407AA8CFE1F9DBE2E38A&lt;/guid&gt;&lt;answertext&gt;CeO2&lt;/answertext&gt;&lt;valuetype&gt;1&lt;/valuetype&gt;&lt;/answer&gt;&lt;/answers&gt;&lt;/multichoice&gt;&lt;/questions&gt;&lt;/questionlist&gt;"/>
  <p:tag name="LIVECHARTING" val="False"/>
  <p:tag name="AUTOOPENPOLL" val="True"/>
</p:tagLst>
</file>

<file path=ppt/tags/tag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MultiChoiceSlide"/>
  <p:tag name="AUTOFORMATCHART" val="True"/>
  <p:tag name="SLIDEGUID" val="C797C45F75824A3880C4CCB45A93DB42"/>
  <p:tag name="CHARTTYPE" val="0"/>
  <p:tag name="CHARTDEFINEDCOLORS" val="3,6,10,45,32,50,13,4,9,55,1"/>
  <p:tag name="HASRESULTS" val="True"/>
  <p:tag name="RESULTS" val="What type of solid is silicon carbide, SiC?[;crlf;]141[;]167[;]141[;]False[;]84[;][;crlf;]3.3475[;]4[;]0.9147[;]0.8367[;crlf;]8[;]-1[;]ionic1[;]ionic[;][;crlf;]19[;]-1[;]metallic2[;]metallic[;][;crlf;]30[;]-1[;]molecular3[;]molecular[;][;crlf;]84[;]1[;]network4[;]network[;][;crlf;]"/>
  <p:tag name="TPQUESTIONXML" val="&lt;?xml version=&quot;1.0&quot; encoding=&quot;UTF-8&quot; standalone=&quot;yes&quot;?&gt;&lt;questionlist&gt;&lt;properties&gt;&lt;guid&gt;7E6B4C20C071498EBA0BB0EEC56FA40D&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797C45F75824A3880C4CCB45A93DB42&lt;/guid&gt;&lt;repollguid&gt;D013619B633A4734B955671C4803670C&lt;/repollguid&gt;&lt;sourceid&gt;FD074BAD4941412FA6B12BF9A0960F28&lt;/sourceid&gt;&lt;questiontext&gt;What type of solid is silicon carbide, SiC?&lt;/questiontext&gt;&lt;showresults&gt;True&lt;/showresults&gt;&lt;responsegrid&gt;0&lt;/responsegrid&gt;&lt;countdowntime&gt;30&lt;/countdowntime&gt;&lt;metadata&gt;&lt;entry&gt;&lt;key&gt;AUTOFORMATCHART&lt;/key&gt;&lt;value&gt;True&lt;/value&gt;&lt;/entry&gt;&lt;entry&gt;&lt;key&gt;AUTOOPENPOLL&lt;/key&gt;&lt;value&gt;True&lt;/value&gt;&lt;/entry&gt;&lt;entry&gt;&lt;key&gt;LIVECHARTING&lt;/key&gt;&lt;value&gt;False&lt;/value&gt;&lt;/entry&gt;&lt;/metadata&gt;&lt;correctvalue&gt;1&lt;/correctvalue&gt;&lt;incorrectvalue&gt;1&lt;/incorrectvalue&gt;&lt;responselimit&gt;1&lt;/responselimit&gt;&lt;bulletstyle&gt;2&lt;/bulletstyle&gt;&lt;answers&gt;&lt;answer&gt;&lt;guid&gt;CEDAA9A37F794E3E8F5FC39E41AFE7F0&lt;/guid&gt;&lt;answertext&gt;ionic&lt;/answertext&gt;&lt;valuetype&gt;-1&lt;/valuetype&gt;&lt;/answer&gt;&lt;answer&gt;&lt;guid&gt;1E818EEE7AE749BFAC6D04D05CE14EA4&lt;/guid&gt;&lt;answertext&gt;metallic&lt;/answertext&gt;&lt;valuetype&gt;-1&lt;/valuetype&gt;&lt;/answer&gt;&lt;answer&gt;&lt;guid&gt;21D0D573744D420CB59A5EADDB5572D7&lt;/guid&gt;&lt;answertext&gt;molecular&lt;/answertext&gt;&lt;valuetype&gt;-1&lt;/valuetype&gt;&lt;/answer&gt;&lt;answer&gt;&lt;guid&gt;A0C424E413BA407AA8CFE1F9DBE2E38A&lt;/guid&gt;&lt;answertext&gt;network&lt;/answertext&gt;&lt;valuetype&gt;1&lt;/valuetype&gt;&lt;/answer&gt;&lt;/answers&gt;&lt;/multichoice&gt;&lt;/questions&gt;&lt;/questionlist&gt;"/>
  <p:tag name="LIVECHARTING" val="False"/>
  <p:tag name="AUTOOPENPOLL" val="True"/>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9.xml><?xml version="1.0" encoding="utf-8"?>
<p:tagLst xmlns:a="http://schemas.openxmlformats.org/drawingml/2006/main" xmlns:r="http://schemas.openxmlformats.org/officeDocument/2006/relationships" xmlns:p="http://schemas.openxmlformats.org/presentationml/2006/main">
  <p:tag name="TYPE" val="MultiChoiceSlide"/>
  <p:tag name="AUTOFORMATCHART" val="True"/>
  <p:tag name="SLIDEGUID" val="C797C45F75824A3880C4CCB45A93DB42"/>
  <p:tag name="CHARTTYPE" val="0"/>
  <p:tag name="CHARTDEFINEDCOLORS" val="3,6,10,45,32,50,13,4,9,55,1"/>
  <p:tag name="HASRESULTS" val="True"/>
  <p:tag name="RESULTS" val="What type of solid is silicon carbide, SiC?[;crlf;]141[;]167[;]141[;]False[;]84[;][;crlf;]3.3475[;]4[;]0.9147[;]0.8367[;crlf;]8[;]-1[;]ionic1[;]ionic[;][;crlf;]19[;]-1[;]metallic2[;]metallic[;][;crlf;]30[;]-1[;]molecular3[;]molecular[;][;crlf;]84[;]1[;]network4[;]network[;][;crlf;]"/>
  <p:tag name="TPQUESTIONXML" val="&lt;?xml version=&quot;1.0&quot; encoding=&quot;UTF-8&quot; standalone=&quot;yes&quot;?&gt;&lt;questionlist&gt;&lt;properties&gt;&lt;guid&gt;7E6B4C20C071498EBA0BB0EEC56FA40D&lt;/guid&gt;&lt;date&gt;4/12/2019 12:22: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797C45F75824A3880C4CCB45A93DB42&lt;/guid&gt;&lt;repollguid&gt;D013619B633A4734B955671C4803670C&lt;/repollguid&gt;&lt;sourceid&gt;FD074BAD4941412FA6B12BF9A0960F28&lt;/sourceid&gt;&lt;questiontext&gt;What type of solid is silicon carbide, SiC?&lt;/questiontext&gt;&lt;showresults&gt;True&lt;/showresults&gt;&lt;responsegrid&gt;0&lt;/responsegrid&gt;&lt;countdowntime&gt;30&lt;/countdowntime&gt;&lt;metadata&gt;&lt;entry&gt;&lt;key&gt;AUTOFORMATCHART&lt;/key&gt;&lt;value&gt;True&lt;/value&gt;&lt;/entry&gt;&lt;entry&gt;&lt;key&gt;AUTOOPENPOLL&lt;/key&gt;&lt;value&gt;True&lt;/value&gt;&lt;/entry&gt;&lt;entry&gt;&lt;key&gt;LIVECHARTING&lt;/key&gt;&lt;value&gt;False&lt;/value&gt;&lt;/entry&gt;&lt;/metadata&gt;&lt;correctvalue&gt;1&lt;/correctvalue&gt;&lt;incorrectvalue&gt;1&lt;/incorrectvalue&gt;&lt;responselimit&gt;1&lt;/responselimit&gt;&lt;bulletstyle&gt;2&lt;/bulletstyle&gt;&lt;answers&gt;&lt;answer&gt;&lt;guid&gt;CEDAA9A37F794E3E8F5FC39E41AFE7F0&lt;/guid&gt;&lt;answertext&gt;ionic&lt;/answertext&gt;&lt;valuetype&gt;-1&lt;/valuetype&gt;&lt;/answer&gt;&lt;answer&gt;&lt;guid&gt;1E818EEE7AE749BFAC6D04D05CE14EA4&lt;/guid&gt;&lt;answertext&gt;metallic&lt;/answertext&gt;&lt;valuetype&gt;-1&lt;/valuetype&gt;&lt;/answer&gt;&lt;answer&gt;&lt;guid&gt;21D0D573744D420CB59A5EADDB5572D7&lt;/guid&gt;&lt;answertext&gt;molecular&lt;/answertext&gt;&lt;valuetype&gt;-1&lt;/valuetype&gt;&lt;/answer&gt;&lt;answer&gt;&lt;guid&gt;A0C424E413BA407AA8CFE1F9DBE2E38A&lt;/guid&gt;&lt;answertext&gt;network&lt;/answertext&gt;&lt;valuetype&gt;1&lt;/valuetype&gt;&lt;/answer&gt;&lt;/answers&gt;&lt;/multichoice&gt;&lt;/questions&gt;&lt;/questionlist&gt;"/>
  <p:tag name="LIVECHARTING" val="False"/>
  <p:tag name="AUTOOPENPOLL" val="True"/>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Rounded MT Bol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89A8136BF0E6408A7EE80F2B175D41" ma:contentTypeVersion="1" ma:contentTypeDescription="Create a new document." ma:contentTypeScope="" ma:versionID="6dce2c443009a18122e0c36deab1533b">
  <xsd:schema xmlns:xsd="http://www.w3.org/2001/XMLSchema" xmlns:xs="http://www.w3.org/2001/XMLSchema" xmlns:p="http://schemas.microsoft.com/office/2006/metadata/properties" xmlns:ns3="1db68c72-decb-4fbb-9dfd-f5d953d90fb9" targetNamespace="http://schemas.microsoft.com/office/2006/metadata/properties" ma:root="true" ma:fieldsID="ab18438b590f5dc80899aa0f34786d9e" ns3:_="">
    <xsd:import namespace="1db68c72-decb-4fbb-9dfd-f5d953d90fb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b68c72-decb-4fbb-9dfd-f5d953d90f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713A99-B7B5-4BC7-A439-83A749EC9044}">
  <ds:schemaRefs>
    <ds:schemaRef ds:uri="http://schemas.microsoft.com/sharepoint/v3/contenttype/forms"/>
  </ds:schemaRefs>
</ds:datastoreItem>
</file>

<file path=customXml/itemProps2.xml><?xml version="1.0" encoding="utf-8"?>
<ds:datastoreItem xmlns:ds="http://schemas.openxmlformats.org/officeDocument/2006/customXml" ds:itemID="{10F1DEFB-0364-4810-93CA-EEE8531003A3}">
  <ds:schemaRefs>
    <ds:schemaRef ds:uri="http://schemas.microsoft.com/office/infopath/2007/PartnerControls"/>
    <ds:schemaRef ds:uri="1db68c72-decb-4fbb-9dfd-f5d953d90fb9"/>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DB8F50C6-7181-4C20-A377-7E67956DA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b68c72-decb-4fbb-9dfd-f5d953d90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51069</TotalTime>
  <Words>4103</Words>
  <Application>Microsoft Macintosh PowerPoint</Application>
  <PresentationFormat>On-screen Show (4:3)</PresentationFormat>
  <Paragraphs>439</Paragraphs>
  <Slides>60</Slides>
  <Notes>44</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60</vt:i4>
      </vt:variant>
    </vt:vector>
  </HeadingPairs>
  <TitlesOfParts>
    <vt:vector size="76" baseType="lpstr">
      <vt:lpstr>Arial</vt:lpstr>
      <vt:lpstr>Arial Black</vt:lpstr>
      <vt:lpstr>Arial Rounded MT Bold</vt:lpstr>
      <vt:lpstr>Calibri</vt:lpstr>
      <vt:lpstr>Georgia</vt:lpstr>
      <vt:lpstr>Helvetica</vt:lpstr>
      <vt:lpstr>Script MT Bold</vt:lpstr>
      <vt:lpstr>Times</vt:lpstr>
      <vt:lpstr>Times New Roman</vt:lpstr>
      <vt:lpstr>1_Default Design</vt:lpstr>
      <vt:lpstr>3_Custom Design</vt:lpstr>
      <vt:lpstr>2_WSU</vt:lpstr>
      <vt:lpstr>3_WSU</vt:lpstr>
      <vt:lpstr>4_WSU</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formula of the oxide whose unit cell is shown?</vt:lpstr>
      <vt:lpstr>What is the formula of the oxide whose unit cell is shown?</vt:lpstr>
      <vt:lpstr>What type of solid is silicon carbide, SiC?</vt:lpstr>
      <vt:lpstr>What type of solid is silicon carbide, 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Molecular Orbital Energy Levels Produced When Various Numbers of Atomic Orbitals Interact</vt:lpstr>
      <vt:lpstr>PowerPoint Presentation</vt:lpstr>
      <vt:lpstr>PowerPoint Presentation</vt:lpstr>
      <vt:lpstr>PowerPoint Presentation</vt:lpstr>
      <vt:lpstr>PowerPoint Presentation</vt:lpstr>
      <vt:lpstr>PowerPoint Presentation</vt:lpstr>
      <vt:lpstr>Update Wed 4/15/20</vt:lpstr>
      <vt:lpstr>PowerPoint Presentation</vt:lpstr>
      <vt:lpstr>PowerPoint Presentation</vt:lpstr>
      <vt:lpstr>PowerPoint Presentation</vt:lpstr>
      <vt:lpstr>Metal to insulator</vt:lpstr>
      <vt:lpstr>The molecular orbital description for metal bonding is different from that for diatomic molecules in that ________ </vt:lpstr>
      <vt:lpstr>The molecular orbital description for metal bonding is different from that for diatomic molecules in that ________ </vt:lpstr>
      <vt:lpstr>Metal solids are good conductors of electricity because ________</vt:lpstr>
      <vt:lpstr>Metal solids are good conductors of electricity because ________</vt:lpstr>
      <vt:lpstr>Bandgap Eg in LEDs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OffCenter Concept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Compositor</dc:creator>
  <cp:lastModifiedBy>Yeoh, Alex</cp:lastModifiedBy>
  <cp:revision>2819</cp:revision>
  <cp:lastPrinted>2019-04-08T13:55:25Z</cp:lastPrinted>
  <dcterms:created xsi:type="dcterms:W3CDTF">2014-01-14T22:50:14Z</dcterms:created>
  <dcterms:modified xsi:type="dcterms:W3CDTF">2020-04-20T18:19:26Z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0x010100F189A8136BF0E6408A7EE80F2B175D41</vt:lpwstr>
  </property>
</Properties>
</file>